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45"/>
  </p:notesMasterIdLst>
  <p:handoutMasterIdLst>
    <p:handoutMasterId r:id="rId46"/>
  </p:handoutMasterIdLst>
  <p:sldIdLst>
    <p:sldId id="1253" r:id="rId2"/>
    <p:sldId id="1833" r:id="rId3"/>
    <p:sldId id="1776" r:id="rId4"/>
    <p:sldId id="1870" r:id="rId5"/>
    <p:sldId id="1827" r:id="rId6"/>
    <p:sldId id="1828" r:id="rId7"/>
    <p:sldId id="1829" r:id="rId8"/>
    <p:sldId id="1830" r:id="rId9"/>
    <p:sldId id="1831" r:id="rId10"/>
    <p:sldId id="1826" r:id="rId11"/>
    <p:sldId id="1834" r:id="rId12"/>
    <p:sldId id="1917" r:id="rId13"/>
    <p:sldId id="1918" r:id="rId14"/>
    <p:sldId id="1849" r:id="rId15"/>
    <p:sldId id="1929" r:id="rId16"/>
    <p:sldId id="1919" r:id="rId17"/>
    <p:sldId id="1879" r:id="rId18"/>
    <p:sldId id="1940" r:id="rId19"/>
    <p:sldId id="1941" r:id="rId20"/>
    <p:sldId id="1861" r:id="rId21"/>
    <p:sldId id="1671" r:id="rId22"/>
    <p:sldId id="1930" r:id="rId23"/>
    <p:sldId id="1672" r:id="rId24"/>
    <p:sldId id="1673" r:id="rId25"/>
    <p:sldId id="1674" r:id="rId26"/>
    <p:sldId id="1675" r:id="rId27"/>
    <p:sldId id="1676" r:id="rId28"/>
    <p:sldId id="1864" r:id="rId29"/>
    <p:sldId id="1865" r:id="rId30"/>
    <p:sldId id="1866" r:id="rId31"/>
    <p:sldId id="1867" r:id="rId32"/>
    <p:sldId id="1694" r:id="rId33"/>
    <p:sldId id="1868" r:id="rId34"/>
    <p:sldId id="1869" r:id="rId35"/>
    <p:sldId id="1701" r:id="rId36"/>
    <p:sldId id="1699" r:id="rId37"/>
    <p:sldId id="1700" r:id="rId38"/>
    <p:sldId id="1702" r:id="rId39"/>
    <p:sldId id="1928" r:id="rId40"/>
    <p:sldId id="1931" r:id="rId41"/>
    <p:sldId id="1933" r:id="rId42"/>
    <p:sldId id="1932" r:id="rId43"/>
    <p:sldId id="1927" r:id="rId44"/>
  </p:sldIdLst>
  <p:sldSz cx="9906000" cy="6858000" type="A4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0000"/>
    <a:srgbClr val="000066"/>
    <a:srgbClr val="6600FF"/>
    <a:srgbClr val="0000CC"/>
    <a:srgbClr val="0000FF"/>
    <a:srgbClr val="CC00CC"/>
    <a:srgbClr val="9900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2" autoAdjust="0"/>
    <p:restoredTop sz="95148" autoAdjust="0"/>
  </p:normalViewPr>
  <p:slideViewPr>
    <p:cSldViewPr>
      <p:cViewPr varScale="1">
        <p:scale>
          <a:sx n="82" d="100"/>
          <a:sy n="82" d="100"/>
        </p:scale>
        <p:origin x="612" y="5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5938" cy="48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0" tIns="48250" rIns="96500" bIns="48250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9550" y="0"/>
            <a:ext cx="3054350" cy="48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0" tIns="48250" rIns="96500" bIns="48250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39313"/>
            <a:ext cx="3055938" cy="48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0" tIns="48250" rIns="96500" bIns="48250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9550" y="9739313"/>
            <a:ext cx="3054350" cy="48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0" tIns="48250" rIns="96500" bIns="48250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288F113E-8112-46E0-9DD4-1CED2D05EC9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69422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657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0" tIns="47150" rIns="94300" bIns="47150" numCol="1" anchor="t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4" y="1"/>
            <a:ext cx="307657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0" tIns="47150" rIns="94300" bIns="47150" numCol="1" anchor="t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6288" y="784225"/>
            <a:ext cx="5546725" cy="384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7"/>
            <a:ext cx="5205412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0" tIns="47150" rIns="94300" bIns="471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850"/>
            <a:ext cx="30765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0" tIns="47150" rIns="94300" bIns="47150" numCol="1" anchor="b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4" y="9721850"/>
            <a:ext cx="30765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0" tIns="47150" rIns="94300" bIns="47150" numCol="1" anchor="b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pPr>
              <a:defRPr/>
            </a:pPr>
            <a:fld id="{CC4F641A-CE11-4D17-A6DB-807727C9652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28128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 smtClean="0">
              <a:ea typeface="ＭＳ Ｐ明朝" charset="-128"/>
            </a:endParaRPr>
          </a:p>
        </p:txBody>
      </p:sp>
      <p:sp>
        <p:nvSpPr>
          <p:cNvPr id="6758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defTabSz="942975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defTabSz="942975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defTabSz="942975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defTabSz="942975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80BF2A7E-6EBE-4E4A-8990-01EDD3F360B0}" type="slidenum">
              <a:rPr lang="en-US" altLang="ja-JP" sz="1300" smtClean="0"/>
              <a:pPr eaLnBrk="1" hangingPunct="1"/>
              <a:t>1</a:t>
            </a:fld>
            <a:endParaRPr lang="en-US" altLang="ja-JP" sz="1300" smtClean="0"/>
          </a:p>
        </p:txBody>
      </p:sp>
    </p:spTree>
    <p:extLst>
      <p:ext uri="{BB962C8B-B14F-4D97-AF65-F5344CB8AC3E}">
        <p14:creationId xmlns:p14="http://schemas.microsoft.com/office/powerpoint/2010/main" val="3010364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2767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US" altLang="ja-JP" sz="1200" b="0" strike="noStrike" spc="-1" dirty="0" smtClean="0">
              <a:latin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77467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lang="en-US" altLang="ja-JP" sz="1200" b="0" strike="noStrike" spc="-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48340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73560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3831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1C62C2-5247-4AAE-8239-BB0D5551FB1C}" type="slidenum">
              <a:rPr kumimoji="1" lang="en-US" altLang="ja-JP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42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ja-JP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75" y="723900"/>
            <a:ext cx="5226050" cy="36195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3882" y="4584492"/>
            <a:ext cx="5219360" cy="4343438"/>
          </a:xfrm>
          <a:noFill/>
          <a:ln/>
        </p:spPr>
        <p:txBody>
          <a:bodyPr/>
          <a:lstStyle/>
          <a:p>
            <a:pPr eaLnBrk="1" hangingPunct="1"/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09559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09801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24099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327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1C62C2-5247-4AAE-8239-BB0D5551FB1C}" type="slidenum">
              <a:rPr lang="en-US" altLang="ja-JP" smtClean="0"/>
              <a:pPr/>
              <a:t>19</a:t>
            </a:fld>
            <a:endParaRPr lang="en-US" altLang="ja-JP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6125"/>
            <a:ext cx="5380038" cy="3725863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939" y="4720685"/>
            <a:ext cx="5443325" cy="4472471"/>
          </a:xfrm>
          <a:noFill/>
          <a:ln/>
        </p:spPr>
        <p:txBody>
          <a:bodyPr/>
          <a:lstStyle/>
          <a:p>
            <a:pPr eaLnBrk="1" hangingPunct="1"/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552546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30002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776288" y="784225"/>
            <a:ext cx="5546725" cy="384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8964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20599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6300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3648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59808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0052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3831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19022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776288" y="784225"/>
            <a:ext cx="5546725" cy="384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99563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776288" y="784225"/>
            <a:ext cx="5546725" cy="384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2625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i="1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17354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776288" y="784225"/>
            <a:ext cx="5546725" cy="384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961728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776288" y="784225"/>
            <a:ext cx="5546725" cy="384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16000" indent="-216000">
              <a:lnSpc>
                <a:spcPct val="100000"/>
              </a:lnSpc>
            </a:pPr>
            <a:endParaRPr lang="en-US" altLang="ja-JP" sz="1200" b="0" strike="noStrike" spc="-1" dirty="0">
              <a:latin typeface="Arial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66394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32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906998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776288" y="784225"/>
            <a:ext cx="5546725" cy="384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75267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776288" y="784225"/>
            <a:ext cx="5546725" cy="384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92319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883888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36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633151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37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5454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38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278875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39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3466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776288" y="784225"/>
            <a:ext cx="5546725" cy="384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91302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40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455368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41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892655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42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140949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43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8693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561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baseline="0" dirty="0" smtClean="0">
              <a:ea typeface="ＭＳ Ｐ明朝" charset="-128"/>
            </a:endParaRPr>
          </a:p>
        </p:txBody>
      </p:sp>
      <p:sp>
        <p:nvSpPr>
          <p:cNvPr id="6758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911" eaLnBrk="0" hangingPunct="0">
              <a:defRPr kumimoji="1" sz="27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17687" indent="-276033" defTabSz="910911" eaLnBrk="0" hangingPunct="0">
              <a:defRPr kumimoji="1" sz="27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04133" indent="-220826" defTabSz="910911" eaLnBrk="0" hangingPunct="0">
              <a:defRPr kumimoji="1" sz="27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545787" indent="-220826" defTabSz="910911" eaLnBrk="0" hangingPunct="0">
              <a:defRPr kumimoji="1" sz="27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1987441" indent="-220826" defTabSz="910911" eaLnBrk="0" hangingPunct="0">
              <a:defRPr kumimoji="1" sz="27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429094" indent="-220826" defTabSz="910911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870748" indent="-220826" defTabSz="910911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312401" indent="-220826" defTabSz="910911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754055" indent="-220826" defTabSz="910911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80BF2A7E-6EBE-4E4A-8990-01EDD3F360B0}" type="slidenum">
              <a:rPr lang="en-US" altLang="ja-JP" sz="1300"/>
              <a:pPr eaLnBrk="1" hangingPunct="1"/>
              <a:t>6</a:t>
            </a:fld>
            <a:endParaRPr lang="en-US" altLang="ja-JP" sz="1300"/>
          </a:p>
        </p:txBody>
      </p:sp>
    </p:spTree>
    <p:extLst>
      <p:ext uri="{BB962C8B-B14F-4D97-AF65-F5344CB8AC3E}">
        <p14:creationId xmlns:p14="http://schemas.microsoft.com/office/powerpoint/2010/main" val="3420068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baseline="0" dirty="0" smtClean="0">
              <a:ea typeface="ＭＳ Ｐ明朝" charset="-128"/>
            </a:endParaRPr>
          </a:p>
        </p:txBody>
      </p:sp>
      <p:sp>
        <p:nvSpPr>
          <p:cNvPr id="6758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793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06" indent="-285694" defTabSz="942793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778" indent="-228555" defTabSz="942793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599890" indent="-228555" defTabSz="942793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001" indent="-228555" defTabSz="942793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112" indent="-228555" defTabSz="942793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224" indent="-228555" defTabSz="942793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335" indent="-228555" defTabSz="942793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447" indent="-228555" defTabSz="942793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80BF2A7E-6EBE-4E4A-8990-01EDD3F360B0}" type="slidenum">
              <a:rPr lang="en-US" altLang="ja-JP" sz="1300"/>
              <a:pPr eaLnBrk="1" hangingPunct="1"/>
              <a:t>7</a:t>
            </a:fld>
            <a:endParaRPr lang="en-US" altLang="ja-JP" sz="1300"/>
          </a:p>
        </p:txBody>
      </p:sp>
    </p:spTree>
    <p:extLst>
      <p:ext uri="{BB962C8B-B14F-4D97-AF65-F5344CB8AC3E}">
        <p14:creationId xmlns:p14="http://schemas.microsoft.com/office/powerpoint/2010/main" val="2805539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4F641A-CE11-4D17-A6DB-807727C96526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1588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dirty="0" smtClean="0">
              <a:ea typeface="ＭＳ Ｐ明朝" charset="-128"/>
            </a:endParaRPr>
          </a:p>
        </p:txBody>
      </p:sp>
      <p:sp>
        <p:nvSpPr>
          <p:cNvPr id="6758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793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06" indent="-285694" defTabSz="942793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778" indent="-228555" defTabSz="942793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599890" indent="-228555" defTabSz="942793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001" indent="-228555" defTabSz="942793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112" indent="-228555" defTabSz="942793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224" indent="-228555" defTabSz="942793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335" indent="-228555" defTabSz="942793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447" indent="-228555" defTabSz="942793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80BF2A7E-6EBE-4E4A-8990-01EDD3F360B0}" type="slidenum">
              <a:rPr lang="en-US" altLang="ja-JP" sz="1300"/>
              <a:pPr eaLnBrk="1" hangingPunct="1"/>
              <a:t>9</a:t>
            </a:fld>
            <a:endParaRPr lang="en-US" altLang="ja-JP" sz="1300"/>
          </a:p>
        </p:txBody>
      </p:sp>
    </p:spTree>
    <p:extLst>
      <p:ext uri="{BB962C8B-B14F-4D97-AF65-F5344CB8AC3E}">
        <p14:creationId xmlns:p14="http://schemas.microsoft.com/office/powerpoint/2010/main" val="405925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40"/>
            <a:ext cx="84201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9005942" y="0"/>
            <a:ext cx="900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pPr>
              <a:defRPr/>
            </a:pPr>
            <a:fld id="{960AAA1A-14E6-4772-864D-C401EED94B9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C63B9-533A-4670-A7AB-F75E5B1CBFD9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780337" y="274653"/>
            <a:ext cx="2414588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36578" y="274653"/>
            <a:ext cx="7078663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3789AB-CE78-4888-B822-765E6AB13A2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95301" y="1600200"/>
            <a:ext cx="4381501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5029199" y="1600200"/>
            <a:ext cx="4381501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95301" y="3938592"/>
            <a:ext cx="4381501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29199" y="3938592"/>
            <a:ext cx="4381501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9C44B-0E6A-45BB-8F8C-C7A7FB2581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C8A3F4B6-7EEC-4F29-8B7B-82459F171F1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1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6C682-D77F-4830-BE3B-C2D0ADA60CE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F50C8B-061C-4376-97B3-24F2CA96C64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453E0-A3DF-48E3-A7E6-6FEC3ED2A2A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AB837-4855-47F6-BF53-B7B1D1BCFBF8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6CDE5-AF1B-4E6B-88DD-57288CBDB655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2972" y="27306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58FB9-31C9-45E8-956B-47F55DD3F46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52C971-584A-4672-8F19-5BBCCE53CC5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95300" y="635636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384550" y="635636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9005942" y="0"/>
            <a:ext cx="900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pPr>
              <a:defRPr/>
            </a:pPr>
            <a:fld id="{960AAA1A-14E6-4772-864D-C401EED94B9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Research\[R72] 遠隔存在感(アンドロイド･ロボット)\アンドロイド開発\ジェミノイドＦ\2010-03 2体のジェミノイド\DSC_007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532" y="1772816"/>
            <a:ext cx="4061376" cy="2697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5052" y="329406"/>
            <a:ext cx="990600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altLang="ja-JP" sz="36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  <a:p>
            <a:pPr algn="ctr">
              <a:defRPr/>
            </a:pPr>
            <a:endParaRPr lang="en-US" altLang="ja-JP" sz="18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  <a:p>
            <a:pPr algn="ctr"/>
            <a:r>
              <a:rPr lang="en-US" altLang="ja-JP" sz="44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Studies on Interactive Humanoids</a:t>
            </a:r>
          </a:p>
          <a:p>
            <a:pPr algn="ctr">
              <a:defRPr/>
            </a:pPr>
            <a:endParaRPr lang="en-US" altLang="ja-JP" sz="44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  <a:p>
            <a:pPr algn="ctr">
              <a:defRPr/>
            </a:pPr>
            <a:endParaRPr lang="en-US" altLang="ja-JP" sz="36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  <a:p>
            <a:pPr algn="ctr">
              <a:defRPr/>
            </a:pPr>
            <a:r>
              <a:rPr lang="en-US" altLang="ja-JP" sz="3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           Hiroshi</a:t>
            </a:r>
            <a:endParaRPr lang="en-US" altLang="ja-JP" sz="3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algn="ctr">
              <a:defRPr/>
            </a:pPr>
            <a:r>
              <a:rPr lang="en-US" altLang="ja-JP" sz="3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           ISHIGURO</a:t>
            </a:r>
            <a:endParaRPr lang="en-US" altLang="ja-JP" sz="36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  <a:p>
            <a:pPr algn="ctr">
              <a:defRPr/>
            </a:pPr>
            <a:endParaRPr lang="en-US" altLang="ja-JP" sz="36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  <a:p>
            <a:pPr algn="ctr">
              <a:defRPr/>
            </a:pPr>
            <a:endParaRPr lang="en-US" altLang="ja-JP" sz="8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  <a:p>
            <a:pPr lvl="0" algn="ctr"/>
            <a:endParaRPr lang="en-US" altLang="ja-JP" sz="2000" dirty="0" smtClean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lvl="0" algn="ctr"/>
            <a:r>
              <a:rPr lang="en-US" altLang="ja-JP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Professor </a:t>
            </a:r>
            <a:r>
              <a:rPr lang="en-US" altLang="ja-JP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of </a:t>
            </a:r>
            <a:r>
              <a:rPr lang="en-US" altLang="ja-JP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Osaka </a:t>
            </a:r>
            <a:r>
              <a:rPr lang="en-US" altLang="ja-JP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University </a:t>
            </a:r>
          </a:p>
          <a:p>
            <a:pPr lvl="0" algn="ctr"/>
            <a:r>
              <a:rPr lang="en-US" altLang="ja-JP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Visiting Director of ATR Hiroshi Ishiguro Laboratories</a:t>
            </a:r>
          </a:p>
          <a:p>
            <a:pPr lvl="0" algn="ctr"/>
            <a:r>
              <a:rPr lang="en-US" altLang="ja-JP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Research Director of JST ERATO Ishiguro Symbiotic HRI Project</a:t>
            </a:r>
            <a:endParaRPr lang="en-US" altLang="ja-JP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algn="ctr">
              <a:defRPr/>
            </a:pPr>
            <a:r>
              <a:rPr lang="en-US" altLang="ja-JP" sz="2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ishiguro@sys.es.osaka-u.ac.jp</a:t>
            </a:r>
            <a:r>
              <a:rPr lang="en-US" altLang="ja-JP" sz="20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/>
            </a:r>
            <a:br>
              <a:rPr lang="en-US" altLang="ja-JP" sz="20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</a:br>
            <a:r>
              <a:rPr lang="en-US" altLang="ja-JP" sz="2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www.is.sys.es.osaka-u.ac.jp,  www.geminoid.jp</a:t>
            </a:r>
            <a:r>
              <a:rPr lang="ja-JP" altLang="en-US" sz="2000" dirty="0" err="1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．</a:t>
            </a:r>
            <a:endParaRPr lang="en-US" altLang="ja-JP" sz="20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9" b="100000" l="4401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5208" y="1592796"/>
            <a:ext cx="2376264" cy="306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0491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図 71"/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196" y="3789040"/>
            <a:ext cx="2854208" cy="17641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1" name="図 50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90850" y="3809849"/>
            <a:ext cx="2801101" cy="17288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タイトル 2"/>
          <p:cNvSpPr>
            <a:spLocks noGrp="1"/>
          </p:cNvSpPr>
          <p:nvPr>
            <p:ph type="title"/>
          </p:nvPr>
        </p:nvSpPr>
        <p:spPr>
          <a:xfrm>
            <a:off x="0" y="368660"/>
            <a:ext cx="9906000" cy="87183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ja-JP" sz="4000" dirty="0">
                <a:solidFill>
                  <a:schemeClr val="bg1"/>
                </a:solidFill>
                <a:latin typeface="Franklin Gothic Demi" panose="020B0703020102020204" pitchFamily="34" charset="0"/>
                <a:ea typeface="HGPGothicE" charset="-128"/>
                <a:cs typeface="HGPGothicE" charset="-128"/>
              </a:rPr>
              <a:t>Total Turing Test </a:t>
            </a:r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GothicE" charset="-128"/>
                <a:cs typeface="HGPGothicE" charset="-128"/>
              </a:rPr>
              <a:t>(TTT)</a:t>
            </a:r>
            <a:r>
              <a:rPr lang="en-US" altLang="ja-JP" sz="4000" dirty="0">
                <a:solidFill>
                  <a:schemeClr val="bg1"/>
                </a:solidFill>
                <a:latin typeface="Franklin Gothic Demi" panose="020B0703020102020204" pitchFamily="34" charset="0"/>
                <a:ea typeface="HGPGothicE" charset="-128"/>
                <a:cs typeface="HGPGothicE" charset="-128"/>
              </a:rPr>
              <a:t/>
            </a:r>
            <a:br>
              <a:rPr lang="en-US" altLang="ja-JP" sz="4000" dirty="0">
                <a:solidFill>
                  <a:schemeClr val="bg1"/>
                </a:solidFill>
                <a:latin typeface="Franklin Gothic Demi" panose="020B0703020102020204" pitchFamily="34" charset="0"/>
                <a:ea typeface="HGPGothicE" charset="-128"/>
                <a:cs typeface="HGPGothicE" charset="-128"/>
              </a:rPr>
            </a:br>
            <a:r>
              <a:rPr lang="en-US" altLang="ja-JP" sz="4000" dirty="0">
                <a:solidFill>
                  <a:schemeClr val="bg1"/>
                </a:solidFill>
                <a:latin typeface="Franklin Gothic Demi" panose="020B0703020102020204" pitchFamily="34" charset="0"/>
                <a:ea typeface="HGPGothicE" charset="-128"/>
                <a:cs typeface="HGPGothicE" charset="-128"/>
              </a:rPr>
              <a:t>as a scientific and engineering </a:t>
            </a:r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GothicE" charset="-128"/>
                <a:cs typeface="HGPGothicE" charset="-128"/>
              </a:rPr>
              <a:t>goal</a:t>
            </a:r>
            <a:endParaRPr kumimoji="1" lang="ja-JP" altLang="en-US" sz="4000" b="1" dirty="0">
              <a:solidFill>
                <a:schemeClr val="bg1"/>
              </a:solidFill>
              <a:latin typeface="Franklin Gothic Demi" panose="020B0703020102020204" pitchFamily="34" charset="0"/>
              <a:ea typeface="HGPGothicE" charset="-128"/>
              <a:cs typeface="Tahoma" panose="020B060403050404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925563" y="1510007"/>
            <a:ext cx="8707839" cy="2040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  <a:t>TTT is to compare between a robot manipulated by human operators </a:t>
            </a:r>
            <a:b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</a:br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  <a:t>and an autonomous robot controlled by developed technology. </a:t>
            </a:r>
          </a:p>
          <a:p>
            <a:pPr marL="265113" indent="-265113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  <a:t>One </a:t>
            </a:r>
            <a:r>
              <a:rPr lang="en-US" altLang="ja-JP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  <a:t>of the important challenges in intelligent </a:t>
            </a:r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  <a:t>robotics is to pass TTT. </a:t>
            </a:r>
            <a:endParaRPr lang="en-US" altLang="ja-JP" sz="2400" dirty="0">
              <a:solidFill>
                <a:schemeClr val="bg1"/>
              </a:solidFill>
              <a:latin typeface="Franklin Gothic Demi Cond" panose="020B0706030402020204" pitchFamily="34" charset="0"/>
              <a:ea typeface="HGPGothicE" charset="-128"/>
              <a:cs typeface="HGPGothicE" charset="-128"/>
            </a:endParaRPr>
          </a:p>
          <a:p>
            <a:pPr marL="265113" indent="-265113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  <a:t>It </a:t>
            </a:r>
            <a:r>
              <a:rPr lang="en-US" altLang="ja-JP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  <a:t>evaluates the </a:t>
            </a:r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  <a:t>total humanlikeness </a:t>
            </a:r>
            <a:r>
              <a:rPr lang="en-US" altLang="ja-JP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  <a:t>through </a:t>
            </a:r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  <a:t>all of the modalities.</a:t>
            </a:r>
          </a:p>
          <a:p>
            <a:pPr marL="265113" indent="-265113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  <a:t>It evaluates the social acceptance as a member of our society.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4033328" y="3915508"/>
            <a:ext cx="1660489" cy="737687"/>
            <a:chOff x="4179142" y="4041068"/>
            <a:chExt cx="1413135" cy="68522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" name="左右矢印 4"/>
            <p:cNvSpPr/>
            <p:nvPr/>
          </p:nvSpPr>
          <p:spPr>
            <a:xfrm>
              <a:off x="4179142" y="4041068"/>
              <a:ext cx="1413135" cy="685220"/>
            </a:xfrm>
            <a:prstGeom prst="left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4531753" y="4189123"/>
              <a:ext cx="707911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dirty="0" smtClean="0">
                  <a:solidFill>
                    <a:schemeClr val="bg1"/>
                  </a:solidFill>
                  <a:latin typeface="Franklin Gothic Demi Cond" panose="020B0706030402020204" pitchFamily="34" charset="0"/>
                  <a:ea typeface="HGPGothicE" charset="-128"/>
                  <a:cs typeface="HGPGothicE" charset="-128"/>
                </a:rPr>
                <a:t>Compare</a:t>
              </a:r>
              <a:endParaRPr lang="ja-JP" altLang="en-US" sz="2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9" name="直線コネクタ 8"/>
          <p:cNvCxnSpPr/>
          <p:nvPr/>
        </p:nvCxnSpPr>
        <p:spPr>
          <a:xfrm flipV="1">
            <a:off x="3656856" y="4284352"/>
            <a:ext cx="0" cy="701562"/>
          </a:xfrm>
          <a:prstGeom prst="line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V="1">
            <a:off x="6105128" y="4284352"/>
            <a:ext cx="0" cy="707740"/>
          </a:xfrm>
          <a:prstGeom prst="line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角丸四角形 7"/>
          <p:cNvSpPr/>
          <p:nvPr/>
        </p:nvSpPr>
        <p:spPr>
          <a:xfrm>
            <a:off x="1256866" y="5149290"/>
            <a:ext cx="1187684" cy="24325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sz="1400">
                <a:solidFill>
                  <a:prstClr val="white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Interlocutor</a:t>
            </a:r>
            <a:endParaRPr lang="en-US" altLang="ja-JP" sz="1400" dirty="0">
              <a:solidFill>
                <a:prstClr val="white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7365268" y="5149290"/>
            <a:ext cx="1187684" cy="24325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sz="1400">
                <a:solidFill>
                  <a:prstClr val="white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Interlocutor</a:t>
            </a:r>
            <a:endParaRPr lang="en-US" altLang="ja-JP" sz="1400" dirty="0">
              <a:solidFill>
                <a:prstClr val="white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2036676" y="3826266"/>
            <a:ext cx="1908212" cy="24325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HGPｺﾞｼｯｸE" panose="020B0900000000000000" pitchFamily="50" charset="-128"/>
              </a:rPr>
              <a:t>Tele-operated Robot</a:t>
            </a:r>
          </a:p>
        </p:txBody>
      </p:sp>
      <p:sp>
        <p:nvSpPr>
          <p:cNvPr id="31" name="角丸四角形 30"/>
          <p:cNvSpPr/>
          <p:nvPr/>
        </p:nvSpPr>
        <p:spPr>
          <a:xfrm>
            <a:off x="5781092" y="3809849"/>
            <a:ext cx="1764196" cy="24325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HGPｺﾞｼｯｸE" panose="020B0900000000000000" pitchFamily="50" charset="-128"/>
              </a:rPr>
              <a:t>Autonomous Robot</a:t>
            </a:r>
          </a:p>
        </p:txBody>
      </p:sp>
      <p:pic>
        <p:nvPicPr>
          <p:cNvPr id="39" name="Picture 2" descr="「サーバー　イラストや」の画像検索結果"/>
          <p:cNvPicPr>
            <a:picLocks noChangeAspect="1" noChangeArrowheads="1"/>
          </p:cNvPicPr>
          <p:nvPr/>
        </p:nvPicPr>
        <p:blipFill rotWithShape="1"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169024" y="5051136"/>
            <a:ext cx="1536600" cy="1274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accent2">
                <a:lumMod val="40000"/>
                <a:lumOff val="60000"/>
              </a:schemeClr>
            </a:solidFill>
          </a:ln>
          <a:effectLst/>
          <a:extLst/>
        </p:spPr>
      </p:pic>
      <p:pic>
        <p:nvPicPr>
          <p:cNvPr id="28" name="Picture 8" descr="関連画像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000111" y="5051136"/>
            <a:ext cx="1656551" cy="1274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accent2">
                <a:lumMod val="40000"/>
                <a:lumOff val="60000"/>
              </a:schemeClr>
            </a:solidFill>
          </a:ln>
          <a:effectLst/>
          <a:extLst/>
        </p:spPr>
      </p:pic>
      <p:grpSp>
        <p:nvGrpSpPr>
          <p:cNvPr id="10" name="グループ化 9"/>
          <p:cNvGrpSpPr/>
          <p:nvPr/>
        </p:nvGrpSpPr>
        <p:grpSpPr>
          <a:xfrm>
            <a:off x="5853100" y="5084768"/>
            <a:ext cx="831437" cy="1198605"/>
            <a:chOff x="5813751" y="4887831"/>
            <a:chExt cx="831437" cy="1277473"/>
          </a:xfrm>
        </p:grpSpPr>
        <p:sp>
          <p:nvSpPr>
            <p:cNvPr id="40" name="角丸四角形 39"/>
            <p:cNvSpPr/>
            <p:nvPr/>
          </p:nvSpPr>
          <p:spPr>
            <a:xfrm>
              <a:off x="5813751" y="5126825"/>
              <a:ext cx="831437" cy="199839"/>
            </a:xfrm>
            <a:prstGeom prst="roundRect">
              <a:avLst>
                <a:gd name="adj" fmla="val 50000"/>
              </a:avLst>
            </a:prstGeom>
            <a:solidFill>
              <a:srgbClr val="CCCC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700" dirty="0" smtClean="0">
                  <a:solidFill>
                    <a:schemeClr val="tx1"/>
                  </a:solidFill>
                  <a:latin typeface="Franklin Gothic Demi Cond" panose="020B07060304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Consciousness</a:t>
              </a:r>
            </a:p>
          </p:txBody>
        </p:sp>
        <p:sp>
          <p:nvSpPr>
            <p:cNvPr id="43" name="角丸四角形 42"/>
            <p:cNvSpPr/>
            <p:nvPr/>
          </p:nvSpPr>
          <p:spPr>
            <a:xfrm>
              <a:off x="5813751" y="4887831"/>
              <a:ext cx="831437" cy="233003"/>
            </a:xfrm>
            <a:prstGeom prst="roundRect">
              <a:avLst>
                <a:gd name="adj" fmla="val 50000"/>
              </a:avLst>
            </a:prstGeom>
            <a:solidFill>
              <a:srgbClr val="CCCC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700" dirty="0" smtClean="0">
                  <a:solidFill>
                    <a:schemeClr val="tx1"/>
                  </a:solidFill>
                  <a:latin typeface="Franklin Gothic Demi Cond" panose="020B07060304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Social Relationship</a:t>
              </a:r>
            </a:p>
          </p:txBody>
        </p:sp>
        <p:sp>
          <p:nvSpPr>
            <p:cNvPr id="44" name="角丸四角形 43"/>
            <p:cNvSpPr/>
            <p:nvPr/>
          </p:nvSpPr>
          <p:spPr>
            <a:xfrm>
              <a:off x="5813751" y="5756803"/>
              <a:ext cx="831437" cy="201255"/>
            </a:xfrm>
            <a:prstGeom prst="roundRect">
              <a:avLst>
                <a:gd name="adj" fmla="val 50000"/>
              </a:avLst>
            </a:prstGeom>
            <a:solidFill>
              <a:srgbClr val="CCCC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700" dirty="0" smtClean="0">
                  <a:solidFill>
                    <a:schemeClr val="tx1"/>
                  </a:solidFill>
                  <a:latin typeface="Franklin Gothic Demi Cond" panose="020B07060304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Embodiment</a:t>
              </a:r>
              <a:endParaRPr lang="en-US" altLang="ja-JP" sz="700" dirty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45" name="角丸四角形 44"/>
            <p:cNvSpPr/>
            <p:nvPr/>
          </p:nvSpPr>
          <p:spPr>
            <a:xfrm>
              <a:off x="5813751" y="5964049"/>
              <a:ext cx="831437" cy="201255"/>
            </a:xfrm>
            <a:prstGeom prst="roundRect">
              <a:avLst>
                <a:gd name="adj" fmla="val 50000"/>
              </a:avLst>
            </a:prstGeom>
            <a:solidFill>
              <a:srgbClr val="CCCC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700" dirty="0" smtClean="0">
                  <a:solidFill>
                    <a:schemeClr val="tx1"/>
                  </a:solidFill>
                  <a:latin typeface="Franklin Gothic Demi Cond" panose="020B07060304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Intelligence</a:t>
              </a:r>
            </a:p>
          </p:txBody>
        </p:sp>
        <p:sp>
          <p:nvSpPr>
            <p:cNvPr id="46" name="角丸四角形 45"/>
            <p:cNvSpPr/>
            <p:nvPr/>
          </p:nvSpPr>
          <p:spPr>
            <a:xfrm>
              <a:off x="5813751" y="5332655"/>
              <a:ext cx="831437" cy="207618"/>
            </a:xfrm>
            <a:prstGeom prst="roundRect">
              <a:avLst>
                <a:gd name="adj" fmla="val 50000"/>
              </a:avLst>
            </a:prstGeom>
            <a:solidFill>
              <a:srgbClr val="CCCC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700" dirty="0" smtClean="0">
                  <a:solidFill>
                    <a:schemeClr val="tx1"/>
                  </a:solidFill>
                  <a:latin typeface="Franklin Gothic Demi Cond" panose="020B07060304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Intention/Desire</a:t>
              </a:r>
            </a:p>
          </p:txBody>
        </p:sp>
        <p:sp>
          <p:nvSpPr>
            <p:cNvPr id="47" name="角丸四角形 46"/>
            <p:cNvSpPr/>
            <p:nvPr/>
          </p:nvSpPr>
          <p:spPr>
            <a:xfrm>
              <a:off x="5813751" y="5546264"/>
              <a:ext cx="831437" cy="204548"/>
            </a:xfrm>
            <a:prstGeom prst="roundRect">
              <a:avLst>
                <a:gd name="adj" fmla="val 50000"/>
              </a:avLst>
            </a:prstGeom>
            <a:solidFill>
              <a:srgbClr val="CCCC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ja-JP" sz="700" kern="100" dirty="0" smtClean="0">
                  <a:solidFill>
                    <a:schemeClr val="tx1"/>
                  </a:solidFill>
                  <a:latin typeface="Franklin Gothic Demi Cond" panose="020B0706030402020204" pitchFamily="34" charset="0"/>
                </a:rPr>
                <a:t>Multi-modal Integration</a:t>
              </a:r>
              <a:endParaRPr lang="ja-JP" altLang="ja-JP" sz="600" kern="100" dirty="0">
                <a:solidFill>
                  <a:schemeClr val="tx1"/>
                </a:solidFill>
                <a:latin typeface="Franklin Gothic Demi Cond" panose="020B0706030402020204" pitchFamily="34" charset="0"/>
                <a:ea typeface="ＭＳ ゴシック" panose="020B0609070205080204" pitchFamily="49" charset="-128"/>
                <a:cs typeface="ＭＳ ゴシック" panose="020B0609070205080204" pitchFamily="49" charset="-128"/>
              </a:endParaRPr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3F4B6-7EEC-4F29-8B7B-82459F171F1E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7174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1863966" y="3723005"/>
            <a:ext cx="5111820" cy="215426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47843"/>
            </a:schemeClr>
          </a:solidFill>
          <a:ln w="76200">
            <a:noFill/>
            <a:round/>
            <a:headEnd/>
            <a:tailEnd/>
          </a:ln>
          <a:effectLst>
            <a:softEdge rad="317500"/>
          </a:effectLst>
        </p:spPr>
        <p:txBody>
          <a:bodyPr wrap="none" anchor="ctr"/>
          <a:lstStyle/>
          <a:p>
            <a:pPr algn="ctr"/>
            <a:endParaRPr lang="ja-JP" altLang="ja-JP" sz="1100">
              <a:latin typeface="Franklin Gothic Demi" panose="020B0703020102020204" pitchFamily="34" charset="0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312804" y="4672344"/>
            <a:ext cx="15700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i="1" dirty="0" smtClean="0">
                <a:solidFill>
                  <a:schemeClr val="bg1">
                    <a:lumMod val="65000"/>
                  </a:schemeClr>
                </a:solidFill>
                <a:latin typeface="Franklin Gothic Demi" panose="020B0703020102020204" pitchFamily="34" charset="0"/>
              </a:rPr>
              <a:t>Science</a:t>
            </a:r>
            <a:endParaRPr lang="en-US" altLang="ja-JP" i="1" dirty="0">
              <a:solidFill>
                <a:schemeClr val="bg1">
                  <a:lumMod val="65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668524" y="2458288"/>
            <a:ext cx="25924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i="1" dirty="0" smtClean="0">
                <a:solidFill>
                  <a:schemeClr val="bg1">
                    <a:lumMod val="65000"/>
                  </a:schemeClr>
                </a:solidFill>
                <a:latin typeface="Franklin Gothic Demi" panose="020B0703020102020204" pitchFamily="34" charset="0"/>
              </a:rPr>
              <a:t>Engineering</a:t>
            </a:r>
            <a:endParaRPr lang="en-US" altLang="ja-JP" i="1" dirty="0">
              <a:solidFill>
                <a:schemeClr val="bg1">
                  <a:lumMod val="65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55303" name="AutoShape 3"/>
          <p:cNvSpPr>
            <a:spLocks noChangeArrowheads="1"/>
          </p:cNvSpPr>
          <p:nvPr/>
        </p:nvSpPr>
        <p:spPr bwMode="auto">
          <a:xfrm>
            <a:off x="1863966" y="1751304"/>
            <a:ext cx="5111820" cy="211775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47843"/>
            </a:schemeClr>
          </a:solidFill>
          <a:ln w="76200">
            <a:noFill/>
            <a:round/>
            <a:headEnd/>
            <a:tailEnd/>
          </a:ln>
          <a:effectLst>
            <a:softEdge rad="317500"/>
          </a:effectLst>
        </p:spPr>
        <p:txBody>
          <a:bodyPr wrap="none" anchor="ctr"/>
          <a:lstStyle/>
          <a:p>
            <a:pPr algn="ctr"/>
            <a:endParaRPr lang="ja-JP" altLang="ja-JP" sz="1100">
              <a:latin typeface="Franklin Gothic Demi" panose="020B0703020102020204" pitchFamily="34" charset="0"/>
            </a:endParaRPr>
          </a:p>
        </p:txBody>
      </p:sp>
      <p:sp>
        <p:nvSpPr>
          <p:cNvPr id="55305" name="AutoShape 5"/>
          <p:cNvSpPr>
            <a:spLocks noChangeArrowheads="1"/>
          </p:cNvSpPr>
          <p:nvPr/>
        </p:nvSpPr>
        <p:spPr bwMode="auto">
          <a:xfrm>
            <a:off x="3631380" y="3467415"/>
            <a:ext cx="1956912" cy="657234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Pattern </a:t>
            </a:r>
          </a:p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Recognition</a:t>
            </a:r>
            <a:endParaRPr lang="en-US" altLang="ja-JP" sz="20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55306" name="AutoShape 6"/>
          <p:cNvSpPr>
            <a:spLocks noChangeArrowheads="1"/>
          </p:cNvSpPr>
          <p:nvPr/>
        </p:nvSpPr>
        <p:spPr bwMode="auto">
          <a:xfrm>
            <a:off x="2874963" y="2043408"/>
            <a:ext cx="2019582" cy="584207"/>
          </a:xfrm>
          <a:prstGeom prst="roundRect">
            <a:avLst>
              <a:gd name="adj" fmla="val 22928"/>
            </a:avLst>
          </a:prstGeom>
          <a:solidFill>
            <a:srgbClr val="FFCC99"/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Mechanical </a:t>
            </a:r>
          </a:p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Engineering</a:t>
            </a:r>
            <a:endParaRPr lang="en-US" altLang="ja-JP" sz="20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22608" name="Text Box 16"/>
          <p:cNvSpPr txBox="1">
            <a:spLocks noChangeArrowheads="1"/>
          </p:cNvSpPr>
          <p:nvPr/>
        </p:nvSpPr>
        <p:spPr bwMode="auto">
          <a:xfrm>
            <a:off x="7163581" y="2960948"/>
            <a:ext cx="236192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Hypothesis </a:t>
            </a:r>
          </a:p>
          <a:p>
            <a:pPr>
              <a:defRPr/>
            </a:pP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&amp; </a:t>
            </a:r>
            <a:endParaRPr lang="en-US" altLang="ja-JP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verification</a:t>
            </a:r>
          </a:p>
        </p:txBody>
      </p:sp>
      <p:grpSp>
        <p:nvGrpSpPr>
          <p:cNvPr id="2" name="グループ化 23"/>
          <p:cNvGrpSpPr/>
          <p:nvPr/>
        </p:nvGrpSpPr>
        <p:grpSpPr>
          <a:xfrm>
            <a:off x="6391578" y="2532078"/>
            <a:ext cx="754086" cy="2359343"/>
            <a:chOff x="6951158" y="2122787"/>
            <a:chExt cx="754086" cy="2359343"/>
          </a:xfrm>
          <a:solidFill>
            <a:schemeClr val="bg1">
              <a:lumMod val="95000"/>
            </a:schemeClr>
          </a:solidFill>
        </p:grpSpPr>
        <p:sp>
          <p:nvSpPr>
            <p:cNvPr id="55315" name="AutoShape 15"/>
            <p:cNvSpPr>
              <a:spLocks noChangeArrowheads="1"/>
            </p:cNvSpPr>
            <p:nvPr/>
          </p:nvSpPr>
          <p:spPr bwMode="auto">
            <a:xfrm rot="8191560">
              <a:off x="6951158" y="3589590"/>
              <a:ext cx="754085" cy="7732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789 w 21600"/>
                <a:gd name="T13" fmla="*/ 0 h 21600"/>
                <a:gd name="T14" fmla="*/ 19811 w 21600"/>
                <a:gd name="T15" fmla="*/ 785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7054" y="6953"/>
                  </a:moveTo>
                  <a:cubicBezTo>
                    <a:pt x="8056" y="5977"/>
                    <a:pt x="9400" y="5430"/>
                    <a:pt x="10800" y="5431"/>
                  </a:cubicBezTo>
                  <a:cubicBezTo>
                    <a:pt x="12199" y="5431"/>
                    <a:pt x="13543" y="5977"/>
                    <a:pt x="14545" y="6953"/>
                  </a:cubicBezTo>
                  <a:lnTo>
                    <a:pt x="18334" y="3062"/>
                  </a:lnTo>
                  <a:cubicBezTo>
                    <a:pt x="16317" y="1098"/>
                    <a:pt x="13614" y="-1"/>
                    <a:pt x="10799" y="0"/>
                  </a:cubicBezTo>
                  <a:cubicBezTo>
                    <a:pt x="7985" y="0"/>
                    <a:pt x="5282" y="1098"/>
                    <a:pt x="3265" y="3062"/>
                  </a:cubicBez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6600">
                <a:latin typeface="Franklin Gothic Demi" panose="020B0703020102020204" pitchFamily="34" charset="0"/>
              </a:endParaRPr>
            </a:p>
          </p:txBody>
        </p:sp>
        <p:grpSp>
          <p:nvGrpSpPr>
            <p:cNvPr id="3" name="グループ化 22"/>
            <p:cNvGrpSpPr/>
            <p:nvPr/>
          </p:nvGrpSpPr>
          <p:grpSpPr>
            <a:xfrm>
              <a:off x="6951158" y="2122787"/>
              <a:ext cx="754086" cy="2359343"/>
              <a:chOff x="6951158" y="2122787"/>
              <a:chExt cx="754086" cy="2359343"/>
            </a:xfrm>
            <a:grpFill/>
          </p:grpSpPr>
          <p:sp>
            <p:nvSpPr>
              <p:cNvPr id="55311" name="Rectangle 11"/>
              <p:cNvSpPr>
                <a:spLocks noChangeArrowheads="1"/>
              </p:cNvSpPr>
              <p:nvPr/>
            </p:nvSpPr>
            <p:spPr bwMode="auto">
              <a:xfrm>
                <a:off x="7517838" y="2585388"/>
                <a:ext cx="187406" cy="143110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6600">
                  <a:latin typeface="Franklin Gothic Demi" panose="020B0703020102020204" pitchFamily="34" charset="0"/>
                </a:endParaRPr>
              </a:p>
            </p:txBody>
          </p:sp>
          <p:sp>
            <p:nvSpPr>
              <p:cNvPr id="55312" name="AutoShape 12"/>
              <p:cNvSpPr>
                <a:spLocks noChangeArrowheads="1"/>
              </p:cNvSpPr>
              <p:nvPr/>
            </p:nvSpPr>
            <p:spPr bwMode="auto">
              <a:xfrm rot="2791560">
                <a:off x="6941560" y="2247085"/>
                <a:ext cx="773281" cy="75408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782 w 21600"/>
                  <a:gd name="T13" fmla="*/ 0 h 21600"/>
                  <a:gd name="T14" fmla="*/ 19818 w 21600"/>
                  <a:gd name="T15" fmla="*/ 783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7054" y="6953"/>
                    </a:moveTo>
                    <a:cubicBezTo>
                      <a:pt x="8056" y="5977"/>
                      <a:pt x="9400" y="5430"/>
                      <a:pt x="10800" y="5431"/>
                    </a:cubicBezTo>
                    <a:cubicBezTo>
                      <a:pt x="12199" y="5431"/>
                      <a:pt x="13543" y="5977"/>
                      <a:pt x="14545" y="6953"/>
                    </a:cubicBezTo>
                    <a:lnTo>
                      <a:pt x="18334" y="3062"/>
                    </a:lnTo>
                    <a:cubicBezTo>
                      <a:pt x="16317" y="1098"/>
                      <a:pt x="13614" y="-1"/>
                      <a:pt x="10799" y="0"/>
                    </a:cubicBezTo>
                    <a:cubicBezTo>
                      <a:pt x="7985" y="0"/>
                      <a:pt x="5282" y="1098"/>
                      <a:pt x="3265" y="3062"/>
                    </a:cubicBez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6600">
                  <a:latin typeface="Franklin Gothic Demi" panose="020B0703020102020204" pitchFamily="34" charset="0"/>
                </a:endParaRPr>
              </a:p>
            </p:txBody>
          </p:sp>
          <p:sp>
            <p:nvSpPr>
              <p:cNvPr id="55313" name="Rectangle 13"/>
              <p:cNvSpPr>
                <a:spLocks noChangeArrowheads="1"/>
              </p:cNvSpPr>
              <p:nvPr/>
            </p:nvSpPr>
            <p:spPr bwMode="auto">
              <a:xfrm>
                <a:off x="7177235" y="2237488"/>
                <a:ext cx="190381" cy="1944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6600">
                  <a:latin typeface="Franklin Gothic Demi" panose="020B0703020102020204" pitchFamily="34" charset="0"/>
                </a:endParaRPr>
              </a:p>
            </p:txBody>
          </p:sp>
          <p:sp>
            <p:nvSpPr>
              <p:cNvPr id="55314" name="Freeform 14"/>
              <p:cNvSpPr>
                <a:spLocks/>
              </p:cNvSpPr>
              <p:nvPr/>
            </p:nvSpPr>
            <p:spPr bwMode="auto">
              <a:xfrm rot="16200000">
                <a:off x="6924370" y="2223198"/>
                <a:ext cx="426900" cy="226077"/>
              </a:xfrm>
              <a:custGeom>
                <a:avLst/>
                <a:gdLst>
                  <a:gd name="T0" fmla="*/ 0 w 272"/>
                  <a:gd name="T1" fmla="*/ 170 h 136"/>
                  <a:gd name="T2" fmla="*/ 146 w 272"/>
                  <a:gd name="T3" fmla="*/ 0 h 136"/>
                  <a:gd name="T4" fmla="*/ 290 w 272"/>
                  <a:gd name="T5" fmla="*/ 170 h 136"/>
                  <a:gd name="T6" fmla="*/ 0 w 272"/>
                  <a:gd name="T7" fmla="*/ 170 h 1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2"/>
                  <a:gd name="T13" fmla="*/ 0 h 136"/>
                  <a:gd name="T14" fmla="*/ 272 w 272"/>
                  <a:gd name="T15" fmla="*/ 136 h 1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2" h="136">
                    <a:moveTo>
                      <a:pt x="0" y="136"/>
                    </a:moveTo>
                    <a:lnTo>
                      <a:pt x="136" y="0"/>
                    </a:lnTo>
                    <a:lnTo>
                      <a:pt x="272" y="136"/>
                    </a:lnTo>
                    <a:lnTo>
                      <a:pt x="0" y="13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6600">
                  <a:latin typeface="Franklin Gothic Demi" panose="020B0703020102020204" pitchFamily="34" charset="0"/>
                </a:endParaRPr>
              </a:p>
            </p:txBody>
          </p:sp>
          <p:sp>
            <p:nvSpPr>
              <p:cNvPr id="55317" name="Rectangle 17"/>
              <p:cNvSpPr>
                <a:spLocks noChangeArrowheads="1"/>
              </p:cNvSpPr>
              <p:nvPr/>
            </p:nvSpPr>
            <p:spPr bwMode="auto">
              <a:xfrm>
                <a:off x="7177235" y="4171449"/>
                <a:ext cx="190381" cy="19294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6600">
                  <a:latin typeface="Franklin Gothic Demi" panose="020B0703020102020204" pitchFamily="34" charset="0"/>
                </a:endParaRPr>
              </a:p>
            </p:txBody>
          </p:sp>
          <p:sp>
            <p:nvSpPr>
              <p:cNvPr id="55318" name="Freeform 18"/>
              <p:cNvSpPr>
                <a:spLocks/>
              </p:cNvSpPr>
              <p:nvPr/>
            </p:nvSpPr>
            <p:spPr bwMode="auto">
              <a:xfrm rot="16200000">
                <a:off x="6924370" y="4155641"/>
                <a:ext cx="426900" cy="226077"/>
              </a:xfrm>
              <a:custGeom>
                <a:avLst/>
                <a:gdLst>
                  <a:gd name="T0" fmla="*/ 0 w 272"/>
                  <a:gd name="T1" fmla="*/ 170 h 136"/>
                  <a:gd name="T2" fmla="*/ 146 w 272"/>
                  <a:gd name="T3" fmla="*/ 0 h 136"/>
                  <a:gd name="T4" fmla="*/ 290 w 272"/>
                  <a:gd name="T5" fmla="*/ 170 h 136"/>
                  <a:gd name="T6" fmla="*/ 0 w 272"/>
                  <a:gd name="T7" fmla="*/ 170 h 1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2"/>
                  <a:gd name="T13" fmla="*/ 0 h 136"/>
                  <a:gd name="T14" fmla="*/ 272 w 272"/>
                  <a:gd name="T15" fmla="*/ 136 h 1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2" h="136">
                    <a:moveTo>
                      <a:pt x="0" y="136"/>
                    </a:moveTo>
                    <a:lnTo>
                      <a:pt x="136" y="0"/>
                    </a:lnTo>
                    <a:lnTo>
                      <a:pt x="272" y="136"/>
                    </a:lnTo>
                    <a:lnTo>
                      <a:pt x="0" y="13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6600">
                  <a:latin typeface="Franklin Gothic Demi" panose="020B0703020102020204" pitchFamily="34" charset="0"/>
                </a:endParaRPr>
              </a:p>
            </p:txBody>
          </p:sp>
        </p:grpSp>
      </p:grpSp>
      <p:sp>
        <p:nvSpPr>
          <p:cNvPr id="55299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105851" y="620688"/>
            <a:ext cx="9577388" cy="720725"/>
          </a:xfrm>
          <a:noFill/>
          <a:effectLst/>
        </p:spPr>
        <p:txBody>
          <a:bodyPr>
            <a:noAutofit/>
          </a:bodyPr>
          <a:lstStyle/>
          <a:p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Studies on Interactive Robots</a:t>
            </a:r>
            <a:endParaRPr lang="en-US" altLang="ja-JP" sz="2400" dirty="0" smtClean="0">
              <a:solidFill>
                <a:srgbClr val="FF000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2874963" y="2773668"/>
            <a:ext cx="2019582" cy="584207"/>
          </a:xfrm>
          <a:prstGeom prst="roundRect">
            <a:avLst>
              <a:gd name="adj" fmla="val 22928"/>
            </a:avLst>
          </a:prstGeom>
          <a:solidFill>
            <a:srgbClr val="FFCC99"/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Systems</a:t>
            </a:r>
          </a:p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Engineering</a:t>
            </a:r>
            <a:endParaRPr lang="en-US" altLang="ja-JP" sz="20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2995869" y="4672344"/>
            <a:ext cx="1387494" cy="69374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Neuro</a:t>
            </a:r>
          </a:p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science</a:t>
            </a:r>
          </a:p>
        </p:txBody>
      </p:sp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4164285" y="5256552"/>
            <a:ext cx="1752624" cy="438156"/>
          </a:xfrm>
          <a:prstGeom prst="roundRect">
            <a:avLst>
              <a:gd name="adj" fmla="val 25014"/>
            </a:avLst>
          </a:prstGeom>
          <a:solidFill>
            <a:srgbClr val="CCCCFF"/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Psychology</a:t>
            </a:r>
          </a:p>
        </p:txBody>
      </p:sp>
      <p:sp>
        <p:nvSpPr>
          <p:cNvPr id="55304" name="AutoShape 4"/>
          <p:cNvSpPr>
            <a:spLocks noChangeArrowheads="1"/>
          </p:cNvSpPr>
          <p:nvPr/>
        </p:nvSpPr>
        <p:spPr bwMode="auto">
          <a:xfrm>
            <a:off x="4250294" y="2335512"/>
            <a:ext cx="2177797" cy="730260"/>
          </a:xfrm>
          <a:prstGeom prst="roundRect">
            <a:avLst>
              <a:gd name="adj" fmla="val 20072"/>
            </a:avLst>
          </a:prstGeom>
          <a:solidFill>
            <a:srgbClr val="FFCC99"/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Robotics</a:t>
            </a:r>
            <a:endParaRPr lang="en-US" altLang="ja-JP" sz="32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55307" name="AutoShape 7"/>
          <p:cNvSpPr>
            <a:spLocks noChangeArrowheads="1"/>
          </p:cNvSpPr>
          <p:nvPr/>
        </p:nvSpPr>
        <p:spPr bwMode="auto">
          <a:xfrm>
            <a:off x="4273824" y="4450108"/>
            <a:ext cx="2154267" cy="806444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Cognitive</a:t>
            </a:r>
          </a:p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science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60AAA1A-14E6-4772-864D-C401EED94B96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06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60AAA1A-14E6-4772-864D-C401EED94B96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  <p:sp>
        <p:nvSpPr>
          <p:cNvPr id="5" name="角丸四角形 4"/>
          <p:cNvSpPr/>
          <p:nvPr/>
        </p:nvSpPr>
        <p:spPr>
          <a:xfrm>
            <a:off x="560513" y="3052271"/>
            <a:ext cx="3620571" cy="381858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Consciousness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560513" y="2567731"/>
            <a:ext cx="3620571" cy="381858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Social relationship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560513" y="4485335"/>
            <a:ext cx="3620570" cy="381858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Embodiment</a:t>
            </a:r>
            <a:endParaRPr lang="en-US" altLang="ja-JP" sz="2000" dirty="0">
              <a:solidFill>
                <a:schemeClr val="tx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560514" y="4957237"/>
            <a:ext cx="3620570" cy="381858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Intelligence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560512" y="3522269"/>
            <a:ext cx="3620571" cy="381858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Intention/Desire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560513" y="3987534"/>
            <a:ext cx="3620570" cy="381858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kern="100" dirty="0" smtClean="0">
                <a:solidFill>
                  <a:schemeClr val="tx1"/>
                </a:solidFill>
                <a:latin typeface="Franklin Gothic Demi Cond" panose="020B0706030402020204" pitchFamily="34" charset="0"/>
              </a:rPr>
              <a:t>Multi-modal Integration</a:t>
            </a:r>
            <a:endParaRPr lang="ja-JP" altLang="ja-JP" sz="1800" kern="100" dirty="0">
              <a:solidFill>
                <a:schemeClr val="tx1"/>
              </a:solidFill>
              <a:latin typeface="Franklin Gothic Demi Cond" panose="020B0706030402020204" pitchFamily="34" charset="0"/>
              <a:ea typeface="ＭＳ ゴシック" panose="020B0609070205080204" pitchFamily="49" charset="-128"/>
              <a:cs typeface="ＭＳ ゴシック" panose="020B0609070205080204" pitchFamily="49" charset="-128"/>
            </a:endParaRPr>
          </a:p>
        </p:txBody>
      </p:sp>
      <p:sp>
        <p:nvSpPr>
          <p:cNvPr id="12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105851" y="476672"/>
            <a:ext cx="9577388" cy="720725"/>
          </a:xfrm>
          <a:noFill/>
          <a:effectLst/>
        </p:spPr>
        <p:txBody>
          <a:bodyPr>
            <a:noAutofit/>
          </a:bodyPr>
          <a:lstStyle/>
          <a:p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Studies on Interactive Humanoids</a:t>
            </a:r>
            <a:endParaRPr lang="en-US" altLang="ja-JP" sz="2400" dirty="0" smtClean="0">
              <a:solidFill>
                <a:srgbClr val="FF000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1" y="4043895"/>
            <a:ext cx="9906000" cy="81908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4000" dirty="0" smtClean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  <a:cs typeface="+mj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944" y="2479172"/>
            <a:ext cx="4955963" cy="285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0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-1" y="2960948"/>
            <a:ext cx="9906000" cy="81908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How Can We Develop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Autonomous Conversational Robot?</a:t>
            </a:r>
          </a:p>
        </p:txBody>
      </p:sp>
      <p:sp>
        <p:nvSpPr>
          <p:cNvPr id="4" name="スライド番号プレースホルダ 12"/>
          <p:cNvSpPr>
            <a:spLocks noGrp="1"/>
          </p:cNvSpPr>
          <p:nvPr>
            <p:ph type="sldNum" sz="quarter" idx="4294967295"/>
          </p:nvPr>
        </p:nvSpPr>
        <p:spPr>
          <a:xfrm>
            <a:off x="9005942" y="0"/>
            <a:ext cx="900057" cy="365125"/>
          </a:xfrm>
        </p:spPr>
        <p:txBody>
          <a:bodyPr/>
          <a:lstStyle/>
          <a:p>
            <a:pPr>
              <a:defRPr/>
            </a:pPr>
            <a:fld id="{C3B9C44B-0E6A-45BB-8F8C-C7A7FB258168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2260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" y="2096852"/>
            <a:ext cx="9905998" cy="756081"/>
          </a:xfrm>
          <a:prstGeom prst="rect">
            <a:avLst/>
          </a:prstGeom>
          <a:noFill/>
          <a:ln/>
        </p:spPr>
        <p:txBody>
          <a:bodyPr vert="horz" lIns="84406" tIns="42203" rIns="84406" bIns="42203" rtlCol="0" anchor="ctr">
            <a:noAutofit/>
          </a:bodyPr>
          <a:lstStyle/>
          <a:p>
            <a:pPr algn="ctr">
              <a:defRPr/>
            </a:pPr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Intention and Desire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604628" y="3501008"/>
            <a:ext cx="6804756" cy="172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GothicE" charset="-128"/>
                <a:cs typeface="HGPGothicE" charset="-128"/>
              </a:rPr>
              <a:t>We consider intention and desire causes emotion and consciousness of the robot.</a:t>
            </a:r>
          </a:p>
          <a:p>
            <a:pPr marL="265113" indent="-265113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GothicE" charset="-128"/>
                <a:cs typeface="HGPGothicE" charset="-128"/>
              </a:rPr>
              <a:t>The robot can be really humanlike with them.</a:t>
            </a:r>
          </a:p>
        </p:txBody>
      </p:sp>
    </p:spTree>
    <p:extLst>
      <p:ext uri="{BB962C8B-B14F-4D97-AF65-F5344CB8AC3E}">
        <p14:creationId xmlns:p14="http://schemas.microsoft.com/office/powerpoint/2010/main" val="38488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直線コネクタ 223"/>
          <p:cNvCxnSpPr>
            <a:endCxn id="194" idx="3"/>
          </p:cNvCxnSpPr>
          <p:nvPr/>
        </p:nvCxnSpPr>
        <p:spPr>
          <a:xfrm flipH="1">
            <a:off x="5686846" y="1877612"/>
            <a:ext cx="11934" cy="1193813"/>
          </a:xfrm>
          <a:prstGeom prst="line">
            <a:avLst/>
          </a:prstGeom>
          <a:ln w="120650">
            <a:solidFill>
              <a:srgbClr val="FF7C80">
                <a:alpha val="52941"/>
              </a:srgbClr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線コネクタ 256"/>
          <p:cNvCxnSpPr/>
          <p:nvPr/>
        </p:nvCxnSpPr>
        <p:spPr>
          <a:xfrm flipV="1">
            <a:off x="5293630" y="3109943"/>
            <a:ext cx="405150" cy="405149"/>
          </a:xfrm>
          <a:prstGeom prst="line">
            <a:avLst/>
          </a:prstGeom>
          <a:ln w="120650">
            <a:solidFill>
              <a:srgbClr val="FF7C80">
                <a:alpha val="52941"/>
              </a:srgbClr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線コネクタ 260"/>
          <p:cNvCxnSpPr/>
          <p:nvPr/>
        </p:nvCxnSpPr>
        <p:spPr>
          <a:xfrm flipV="1">
            <a:off x="5310511" y="3515091"/>
            <a:ext cx="0" cy="1738767"/>
          </a:xfrm>
          <a:prstGeom prst="line">
            <a:avLst/>
          </a:prstGeom>
          <a:ln w="120650">
            <a:solidFill>
              <a:srgbClr val="FF7C80">
                <a:alpha val="52941"/>
              </a:srgbClr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直線コネクタ 289"/>
          <p:cNvCxnSpPr/>
          <p:nvPr/>
        </p:nvCxnSpPr>
        <p:spPr>
          <a:xfrm flipV="1">
            <a:off x="5546849" y="3093060"/>
            <a:ext cx="151931" cy="1299856"/>
          </a:xfrm>
          <a:prstGeom prst="line">
            <a:avLst/>
          </a:prstGeom>
          <a:ln w="120650">
            <a:solidFill>
              <a:srgbClr val="FF7C80">
                <a:alpha val="52941"/>
              </a:srgbClr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直線コネクタ 292"/>
          <p:cNvCxnSpPr/>
          <p:nvPr/>
        </p:nvCxnSpPr>
        <p:spPr>
          <a:xfrm>
            <a:off x="5546848" y="4392917"/>
            <a:ext cx="135050" cy="438911"/>
          </a:xfrm>
          <a:prstGeom prst="line">
            <a:avLst/>
          </a:prstGeom>
          <a:ln w="120650">
            <a:solidFill>
              <a:srgbClr val="FF7C80">
                <a:alpha val="52941"/>
              </a:srgbClr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角丸四角形 238"/>
          <p:cNvSpPr/>
          <p:nvPr/>
        </p:nvSpPr>
        <p:spPr>
          <a:xfrm>
            <a:off x="2980957" y="2357864"/>
            <a:ext cx="5026595" cy="2354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cxnSp>
        <p:nvCxnSpPr>
          <p:cNvPr id="300" name="直線コネクタ 299"/>
          <p:cNvCxnSpPr/>
          <p:nvPr/>
        </p:nvCxnSpPr>
        <p:spPr>
          <a:xfrm flipV="1">
            <a:off x="4685907" y="1962017"/>
            <a:ext cx="16881" cy="1266092"/>
          </a:xfrm>
          <a:prstGeom prst="line">
            <a:avLst/>
          </a:prstGeom>
          <a:ln w="120650">
            <a:solidFill>
              <a:schemeClr val="accent5">
                <a:lumMod val="40000"/>
                <a:lumOff val="60000"/>
                <a:alpha val="52941"/>
              </a:schemeClr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直線コネクタ 302"/>
          <p:cNvCxnSpPr/>
          <p:nvPr/>
        </p:nvCxnSpPr>
        <p:spPr>
          <a:xfrm flipV="1">
            <a:off x="4213231" y="1945137"/>
            <a:ext cx="489556" cy="979111"/>
          </a:xfrm>
          <a:prstGeom prst="line">
            <a:avLst/>
          </a:prstGeom>
          <a:ln w="120650">
            <a:solidFill>
              <a:schemeClr val="accent5">
                <a:lumMod val="40000"/>
                <a:lumOff val="60000"/>
                <a:alpha val="52941"/>
              </a:schemeClr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直線コネクタ 305"/>
          <p:cNvCxnSpPr/>
          <p:nvPr/>
        </p:nvCxnSpPr>
        <p:spPr>
          <a:xfrm flipV="1">
            <a:off x="4213231" y="2924248"/>
            <a:ext cx="0" cy="590843"/>
          </a:xfrm>
          <a:prstGeom prst="line">
            <a:avLst/>
          </a:prstGeom>
          <a:ln w="120650">
            <a:solidFill>
              <a:schemeClr val="accent5">
                <a:lumMod val="40000"/>
                <a:lumOff val="60000"/>
                <a:alpha val="52941"/>
              </a:schemeClr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直線コネクタ 308"/>
          <p:cNvCxnSpPr/>
          <p:nvPr/>
        </p:nvCxnSpPr>
        <p:spPr>
          <a:xfrm flipV="1">
            <a:off x="4550856" y="3211228"/>
            <a:ext cx="135050" cy="1181686"/>
          </a:xfrm>
          <a:prstGeom prst="line">
            <a:avLst/>
          </a:prstGeom>
          <a:ln w="120650">
            <a:solidFill>
              <a:schemeClr val="accent5">
                <a:lumMod val="40000"/>
                <a:lumOff val="60000"/>
                <a:alpha val="52941"/>
              </a:schemeClr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直線コネクタ 315"/>
          <p:cNvCxnSpPr/>
          <p:nvPr/>
        </p:nvCxnSpPr>
        <p:spPr>
          <a:xfrm flipH="1" flipV="1">
            <a:off x="4095062" y="4646134"/>
            <a:ext cx="135050" cy="590843"/>
          </a:xfrm>
          <a:prstGeom prst="line">
            <a:avLst/>
          </a:prstGeom>
          <a:ln w="120650">
            <a:solidFill>
              <a:schemeClr val="accent5">
                <a:lumMod val="40000"/>
                <a:lumOff val="60000"/>
                <a:alpha val="52941"/>
              </a:schemeClr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直線コネクタ 312"/>
          <p:cNvCxnSpPr/>
          <p:nvPr/>
        </p:nvCxnSpPr>
        <p:spPr>
          <a:xfrm flipV="1">
            <a:off x="4095063" y="3531973"/>
            <a:ext cx="118169" cy="1114161"/>
          </a:xfrm>
          <a:prstGeom prst="line">
            <a:avLst/>
          </a:prstGeom>
          <a:ln w="120650">
            <a:solidFill>
              <a:schemeClr val="accent5">
                <a:lumMod val="40000"/>
                <a:lumOff val="60000"/>
                <a:alpha val="52941"/>
              </a:schemeClr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円/楕円 239"/>
          <p:cNvSpPr/>
          <p:nvPr/>
        </p:nvSpPr>
        <p:spPr>
          <a:xfrm>
            <a:off x="4470872" y="1741706"/>
            <a:ext cx="432048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47" name="円/楕円 246"/>
          <p:cNvSpPr/>
          <p:nvPr/>
        </p:nvSpPr>
        <p:spPr>
          <a:xfrm>
            <a:off x="3987483" y="2692219"/>
            <a:ext cx="432048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48" name="円/楕円 247"/>
          <p:cNvSpPr/>
          <p:nvPr/>
        </p:nvSpPr>
        <p:spPr>
          <a:xfrm>
            <a:off x="3992773" y="3304881"/>
            <a:ext cx="432048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49" name="円/楕円 248"/>
          <p:cNvSpPr/>
          <p:nvPr/>
        </p:nvSpPr>
        <p:spPr>
          <a:xfrm>
            <a:off x="4461531" y="3002332"/>
            <a:ext cx="432048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50" name="円/楕円 249"/>
          <p:cNvSpPr/>
          <p:nvPr/>
        </p:nvSpPr>
        <p:spPr>
          <a:xfrm>
            <a:off x="3865894" y="4414215"/>
            <a:ext cx="432048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51" name="円/楕円 250"/>
          <p:cNvSpPr/>
          <p:nvPr/>
        </p:nvSpPr>
        <p:spPr>
          <a:xfrm>
            <a:off x="4326382" y="4180680"/>
            <a:ext cx="432048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52" name="円/楕円 251"/>
          <p:cNvSpPr/>
          <p:nvPr/>
        </p:nvSpPr>
        <p:spPr>
          <a:xfrm>
            <a:off x="4011333" y="5011337"/>
            <a:ext cx="432048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53" name="円/楕円 252"/>
          <p:cNvSpPr/>
          <p:nvPr/>
        </p:nvSpPr>
        <p:spPr>
          <a:xfrm>
            <a:off x="4352283" y="5733177"/>
            <a:ext cx="432048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41" name="円/楕円 240"/>
          <p:cNvSpPr/>
          <p:nvPr/>
        </p:nvSpPr>
        <p:spPr>
          <a:xfrm>
            <a:off x="5328699" y="4176553"/>
            <a:ext cx="432048" cy="432048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42" name="円/楕円 241"/>
          <p:cNvSpPr/>
          <p:nvPr/>
        </p:nvSpPr>
        <p:spPr>
          <a:xfrm>
            <a:off x="5095190" y="5026881"/>
            <a:ext cx="432048" cy="432048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43" name="円/楕円 242"/>
          <p:cNvSpPr/>
          <p:nvPr/>
        </p:nvSpPr>
        <p:spPr>
          <a:xfrm>
            <a:off x="3846581" y="5959779"/>
            <a:ext cx="432048" cy="432048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44" name="円/楕円 243"/>
          <p:cNvSpPr/>
          <p:nvPr/>
        </p:nvSpPr>
        <p:spPr>
          <a:xfrm>
            <a:off x="5466560" y="2891018"/>
            <a:ext cx="432048" cy="432048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45" name="円/楕円 244"/>
          <p:cNvSpPr/>
          <p:nvPr/>
        </p:nvSpPr>
        <p:spPr>
          <a:xfrm>
            <a:off x="5078470" y="3308049"/>
            <a:ext cx="432048" cy="432048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46" name="円/楕円 245"/>
          <p:cNvSpPr/>
          <p:nvPr/>
        </p:nvSpPr>
        <p:spPr>
          <a:xfrm>
            <a:off x="5480686" y="1647275"/>
            <a:ext cx="432048" cy="432048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38" name="角丸四角形 237"/>
          <p:cNvSpPr/>
          <p:nvPr/>
        </p:nvSpPr>
        <p:spPr>
          <a:xfrm>
            <a:off x="2888816" y="5413781"/>
            <a:ext cx="3656421" cy="2869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13" name="円/楕円 212"/>
          <p:cNvSpPr/>
          <p:nvPr/>
        </p:nvSpPr>
        <p:spPr>
          <a:xfrm>
            <a:off x="5458565" y="4609495"/>
            <a:ext cx="432048" cy="432048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171" name="角丸四角形 170"/>
          <p:cNvSpPr/>
          <p:nvPr/>
        </p:nvSpPr>
        <p:spPr>
          <a:xfrm>
            <a:off x="2965984" y="3753037"/>
            <a:ext cx="5540086" cy="2408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A6CDE5-AF1B-4E6B-88DD-57288CBDB655}" type="slidenum">
              <a:rPr kumimoji="1" lang="en-US" altLang="ja-JP" sz="147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ＭＳ Ｐゴシック"/>
            </a:endParaRPr>
          </a:p>
        </p:txBody>
      </p:sp>
      <p:sp>
        <p:nvSpPr>
          <p:cNvPr id="55" name="角丸四角形 54"/>
          <p:cNvSpPr/>
          <p:nvPr/>
        </p:nvSpPr>
        <p:spPr>
          <a:xfrm>
            <a:off x="3786979" y="4463466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B</a:t>
            </a:r>
          </a:p>
        </p:txBody>
      </p:sp>
      <p:cxnSp>
        <p:nvCxnSpPr>
          <p:cNvPr id="136" name="カギ線コネクタ 135"/>
          <p:cNvCxnSpPr/>
          <p:nvPr/>
        </p:nvCxnSpPr>
        <p:spPr>
          <a:xfrm>
            <a:off x="2986501" y="4375331"/>
            <a:ext cx="800478" cy="173593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角丸四角形 101"/>
          <p:cNvSpPr/>
          <p:nvPr/>
        </p:nvSpPr>
        <p:spPr>
          <a:xfrm>
            <a:off x="4275792" y="4214458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B</a:t>
            </a:r>
          </a:p>
        </p:txBody>
      </p:sp>
      <p:cxnSp>
        <p:nvCxnSpPr>
          <p:cNvPr id="103" name="カギ線コネクタ 102"/>
          <p:cNvCxnSpPr/>
          <p:nvPr/>
        </p:nvCxnSpPr>
        <p:spPr>
          <a:xfrm flipV="1">
            <a:off x="2986501" y="5167264"/>
            <a:ext cx="928806" cy="152094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角丸四角形 103"/>
          <p:cNvSpPr/>
          <p:nvPr/>
        </p:nvSpPr>
        <p:spPr>
          <a:xfrm>
            <a:off x="4764605" y="4405602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B</a:t>
            </a:r>
          </a:p>
        </p:txBody>
      </p:sp>
      <p:sp>
        <p:nvSpPr>
          <p:cNvPr id="106" name="角丸四角形 105"/>
          <p:cNvSpPr/>
          <p:nvPr/>
        </p:nvSpPr>
        <p:spPr>
          <a:xfrm>
            <a:off x="4380781" y="4767207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B</a:t>
            </a:r>
          </a:p>
        </p:txBody>
      </p:sp>
      <p:sp>
        <p:nvSpPr>
          <p:cNvPr id="107" name="角丸四角形 106"/>
          <p:cNvSpPr/>
          <p:nvPr/>
        </p:nvSpPr>
        <p:spPr>
          <a:xfrm>
            <a:off x="3915308" y="5051537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B</a:t>
            </a:r>
          </a:p>
        </p:txBody>
      </p:sp>
      <p:sp>
        <p:nvSpPr>
          <p:cNvPr id="109" name="角丸四角形 108"/>
          <p:cNvSpPr/>
          <p:nvPr/>
        </p:nvSpPr>
        <p:spPr>
          <a:xfrm>
            <a:off x="5025431" y="5063920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B</a:t>
            </a:r>
          </a:p>
        </p:txBody>
      </p:sp>
      <p:sp>
        <p:nvSpPr>
          <p:cNvPr id="110" name="角丸四角形 109"/>
          <p:cNvSpPr/>
          <p:nvPr/>
        </p:nvSpPr>
        <p:spPr>
          <a:xfrm>
            <a:off x="5411750" y="4671932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B</a:t>
            </a:r>
          </a:p>
        </p:txBody>
      </p:sp>
      <p:sp>
        <p:nvSpPr>
          <p:cNvPr id="112" name="角丸四角形 111"/>
          <p:cNvSpPr/>
          <p:nvPr/>
        </p:nvSpPr>
        <p:spPr>
          <a:xfrm>
            <a:off x="5253417" y="4232009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B</a:t>
            </a:r>
          </a:p>
        </p:txBody>
      </p:sp>
      <p:cxnSp>
        <p:nvCxnSpPr>
          <p:cNvPr id="113" name="カギ線コネクタ 112"/>
          <p:cNvCxnSpPr>
            <a:stCxn id="55" idx="2"/>
          </p:cNvCxnSpPr>
          <p:nvPr/>
        </p:nvCxnSpPr>
        <p:spPr>
          <a:xfrm rot="5400000">
            <a:off x="3398710" y="4266774"/>
            <a:ext cx="92738" cy="949032"/>
          </a:xfrm>
          <a:prstGeom prst="bentConnector2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カギ線コネクタ 115"/>
          <p:cNvCxnSpPr>
            <a:endCxn id="102" idx="1"/>
          </p:cNvCxnSpPr>
          <p:nvPr/>
        </p:nvCxnSpPr>
        <p:spPr>
          <a:xfrm>
            <a:off x="2986501" y="4150724"/>
            <a:ext cx="1289290" cy="179463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カギ線コネクタ 133"/>
          <p:cNvCxnSpPr>
            <a:stCxn id="106" idx="1"/>
          </p:cNvCxnSpPr>
          <p:nvPr/>
        </p:nvCxnSpPr>
        <p:spPr>
          <a:xfrm rot="10800000" flipV="1">
            <a:off x="2970565" y="4882935"/>
            <a:ext cx="1410217" cy="132234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角丸四角形 134"/>
          <p:cNvSpPr/>
          <p:nvPr/>
        </p:nvSpPr>
        <p:spPr>
          <a:xfrm>
            <a:off x="1706109" y="3932897"/>
            <a:ext cx="1259874" cy="26255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4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Real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4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World</a:t>
            </a:r>
            <a:endParaRPr kumimoji="1" lang="en-US" altLang="ja-JP" sz="184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137" name="角丸四角形 136"/>
          <p:cNvSpPr/>
          <p:nvPr/>
        </p:nvSpPr>
        <p:spPr>
          <a:xfrm>
            <a:off x="6545236" y="4214457"/>
            <a:ext cx="1186576" cy="1950768"/>
          </a:xfrm>
          <a:prstGeom prst="roundRect">
            <a:avLst>
              <a:gd name="adj" fmla="val 9624"/>
            </a:avLst>
          </a:prstGeom>
          <a:solidFill>
            <a:schemeClr val="bg1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Internal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Representa</a:t>
            </a: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tion</a:t>
            </a:r>
            <a:endParaRPr kumimoji="1" lang="en-US" altLang="ja-JP" sz="1477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for simulating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Physical world</a:t>
            </a:r>
          </a:p>
        </p:txBody>
      </p:sp>
      <p:cxnSp>
        <p:nvCxnSpPr>
          <p:cNvPr id="138" name="カギ線コネクタ 137"/>
          <p:cNvCxnSpPr>
            <a:stCxn id="102" idx="0"/>
          </p:cNvCxnSpPr>
          <p:nvPr/>
        </p:nvCxnSpPr>
        <p:spPr>
          <a:xfrm rot="16200000" flipH="1">
            <a:off x="5384860" y="3238004"/>
            <a:ext cx="130344" cy="2083250"/>
          </a:xfrm>
          <a:prstGeom prst="bentConnector4">
            <a:avLst>
              <a:gd name="adj1" fmla="val -97135"/>
              <a:gd name="adj2" fmla="val 58855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カギ線コネクタ 138"/>
          <p:cNvCxnSpPr>
            <a:stCxn id="104" idx="3"/>
          </p:cNvCxnSpPr>
          <p:nvPr/>
        </p:nvCxnSpPr>
        <p:spPr>
          <a:xfrm>
            <a:off x="5029838" y="4521329"/>
            <a:ext cx="1461821" cy="213430"/>
          </a:xfrm>
          <a:prstGeom prst="bentConnector3">
            <a:avLst>
              <a:gd name="adj1" fmla="val 66167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カギ線コネクタ 139"/>
          <p:cNvCxnSpPr>
            <a:endCxn id="109" idx="3"/>
          </p:cNvCxnSpPr>
          <p:nvPr/>
        </p:nvCxnSpPr>
        <p:spPr>
          <a:xfrm rot="10800000" flipV="1">
            <a:off x="5290665" y="4911287"/>
            <a:ext cx="1200994" cy="268360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カギ線コネクタ 140"/>
          <p:cNvCxnSpPr>
            <a:endCxn id="110" idx="2"/>
          </p:cNvCxnSpPr>
          <p:nvPr/>
        </p:nvCxnSpPr>
        <p:spPr>
          <a:xfrm rot="10800000">
            <a:off x="5544367" y="4903390"/>
            <a:ext cx="947292" cy="160531"/>
          </a:xfrm>
          <a:prstGeom prst="bentConnector2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カギ線コネクタ 146"/>
          <p:cNvCxnSpPr>
            <a:stCxn id="106" idx="2"/>
            <a:endCxn id="109" idx="1"/>
          </p:cNvCxnSpPr>
          <p:nvPr/>
        </p:nvCxnSpPr>
        <p:spPr>
          <a:xfrm rot="16200000" flipH="1">
            <a:off x="4678922" y="4833137"/>
            <a:ext cx="180985" cy="512034"/>
          </a:xfrm>
          <a:prstGeom prst="bentConnector2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カギ線コネクタ 152"/>
          <p:cNvCxnSpPr>
            <a:stCxn id="104" idx="2"/>
            <a:endCxn id="110" idx="1"/>
          </p:cNvCxnSpPr>
          <p:nvPr/>
        </p:nvCxnSpPr>
        <p:spPr>
          <a:xfrm rot="16200000" flipH="1">
            <a:off x="5079183" y="4455095"/>
            <a:ext cx="150602" cy="514529"/>
          </a:xfrm>
          <a:prstGeom prst="bentConnector2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カギ線コネクタ 155"/>
          <p:cNvCxnSpPr>
            <a:stCxn id="112" idx="1"/>
            <a:endCxn id="55" idx="3"/>
          </p:cNvCxnSpPr>
          <p:nvPr/>
        </p:nvCxnSpPr>
        <p:spPr>
          <a:xfrm rot="10800000" flipV="1">
            <a:off x="4052214" y="4347737"/>
            <a:ext cx="1201205" cy="231457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カギ線コネクタ 158"/>
          <p:cNvCxnSpPr>
            <a:stCxn id="102" idx="2"/>
            <a:endCxn id="104" idx="0"/>
          </p:cNvCxnSpPr>
          <p:nvPr/>
        </p:nvCxnSpPr>
        <p:spPr>
          <a:xfrm rot="5400000" flipH="1" flipV="1">
            <a:off x="4632656" y="4181352"/>
            <a:ext cx="40314" cy="488813"/>
          </a:xfrm>
          <a:prstGeom prst="bentConnector5">
            <a:avLst>
              <a:gd name="adj1" fmla="val -523436"/>
              <a:gd name="adj2" fmla="val 60361"/>
              <a:gd name="adj3" fmla="val 623436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カギ線コネクタ 162"/>
          <p:cNvCxnSpPr>
            <a:stCxn id="109" idx="2"/>
            <a:endCxn id="107" idx="3"/>
          </p:cNvCxnSpPr>
          <p:nvPr/>
        </p:nvCxnSpPr>
        <p:spPr>
          <a:xfrm rot="5400000" flipH="1">
            <a:off x="4605239" y="4742568"/>
            <a:ext cx="128111" cy="977506"/>
          </a:xfrm>
          <a:prstGeom prst="bentConnector4">
            <a:avLst>
              <a:gd name="adj1" fmla="val -85651"/>
              <a:gd name="adj2" fmla="val 77507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カギ線コネクタ 171"/>
          <p:cNvCxnSpPr>
            <a:stCxn id="110" idx="0"/>
            <a:endCxn id="106" idx="3"/>
          </p:cNvCxnSpPr>
          <p:nvPr/>
        </p:nvCxnSpPr>
        <p:spPr>
          <a:xfrm rot="16200000" flipH="1" flipV="1">
            <a:off x="4989688" y="4328256"/>
            <a:ext cx="211004" cy="898352"/>
          </a:xfrm>
          <a:prstGeom prst="bentConnector4">
            <a:avLst>
              <a:gd name="adj1" fmla="val -36001"/>
              <a:gd name="adj2" fmla="val 46106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角丸四角形 173"/>
          <p:cNvSpPr/>
          <p:nvPr/>
        </p:nvSpPr>
        <p:spPr>
          <a:xfrm>
            <a:off x="3797373" y="6007066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R</a:t>
            </a:r>
          </a:p>
        </p:txBody>
      </p:sp>
      <p:cxnSp>
        <p:nvCxnSpPr>
          <p:cNvPr id="175" name="カギ線コネクタ 174"/>
          <p:cNvCxnSpPr>
            <a:endCxn id="174" idx="1"/>
          </p:cNvCxnSpPr>
          <p:nvPr/>
        </p:nvCxnSpPr>
        <p:spPr>
          <a:xfrm>
            <a:off x="2996894" y="5949202"/>
            <a:ext cx="800478" cy="173593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角丸四角形 175"/>
          <p:cNvSpPr/>
          <p:nvPr/>
        </p:nvSpPr>
        <p:spPr>
          <a:xfrm>
            <a:off x="4286186" y="5758059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R</a:t>
            </a:r>
          </a:p>
        </p:txBody>
      </p:sp>
      <p:cxnSp>
        <p:nvCxnSpPr>
          <p:cNvPr id="182" name="カギ線コネクタ 181"/>
          <p:cNvCxnSpPr>
            <a:stCxn id="174" idx="2"/>
          </p:cNvCxnSpPr>
          <p:nvPr/>
        </p:nvCxnSpPr>
        <p:spPr>
          <a:xfrm rot="5400000">
            <a:off x="3409104" y="5810375"/>
            <a:ext cx="92738" cy="949032"/>
          </a:xfrm>
          <a:prstGeom prst="bentConnector2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角丸四角形 186"/>
          <p:cNvSpPr/>
          <p:nvPr/>
        </p:nvSpPr>
        <p:spPr>
          <a:xfrm>
            <a:off x="3935344" y="2751136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I</a:t>
            </a:r>
          </a:p>
        </p:txBody>
      </p:sp>
      <p:sp>
        <p:nvSpPr>
          <p:cNvPr id="189" name="角丸四角形 188"/>
          <p:cNvSpPr/>
          <p:nvPr/>
        </p:nvSpPr>
        <p:spPr>
          <a:xfrm>
            <a:off x="4774469" y="2689366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I</a:t>
            </a:r>
          </a:p>
        </p:txBody>
      </p:sp>
      <p:sp>
        <p:nvSpPr>
          <p:cNvPr id="190" name="角丸四角形 189"/>
          <p:cNvSpPr/>
          <p:nvPr/>
        </p:nvSpPr>
        <p:spPr>
          <a:xfrm>
            <a:off x="4390645" y="3050972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I</a:t>
            </a:r>
          </a:p>
        </p:txBody>
      </p:sp>
      <p:sp>
        <p:nvSpPr>
          <p:cNvPr id="191" name="角丸四角形 190"/>
          <p:cNvSpPr/>
          <p:nvPr/>
        </p:nvSpPr>
        <p:spPr>
          <a:xfrm>
            <a:off x="3925172" y="3335301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I</a:t>
            </a:r>
          </a:p>
        </p:txBody>
      </p:sp>
      <p:sp>
        <p:nvSpPr>
          <p:cNvPr id="193" name="角丸四角形 192"/>
          <p:cNvSpPr/>
          <p:nvPr/>
        </p:nvSpPr>
        <p:spPr>
          <a:xfrm>
            <a:off x="5035295" y="3347685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I</a:t>
            </a:r>
          </a:p>
        </p:txBody>
      </p:sp>
      <p:sp>
        <p:nvSpPr>
          <p:cNvPr id="194" name="角丸四角形 193"/>
          <p:cNvSpPr/>
          <p:nvPr/>
        </p:nvSpPr>
        <p:spPr>
          <a:xfrm>
            <a:off x="5421614" y="2955696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I</a:t>
            </a:r>
          </a:p>
        </p:txBody>
      </p:sp>
      <p:sp>
        <p:nvSpPr>
          <p:cNvPr id="197" name="角丸四角形 196"/>
          <p:cNvSpPr/>
          <p:nvPr/>
        </p:nvSpPr>
        <p:spPr>
          <a:xfrm>
            <a:off x="6545236" y="2786399"/>
            <a:ext cx="1186576" cy="814154"/>
          </a:xfrm>
          <a:prstGeom prst="roundRect">
            <a:avLst>
              <a:gd name="adj" fmla="val 14407"/>
            </a:avLst>
          </a:prstGeom>
          <a:solidFill>
            <a:schemeClr val="bg1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Internal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Representa</a:t>
            </a: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tion</a:t>
            </a:r>
            <a:endParaRPr kumimoji="1" lang="en-US" altLang="ja-JP" sz="1477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cxnSp>
        <p:nvCxnSpPr>
          <p:cNvPr id="200" name="カギ線コネクタ 199"/>
          <p:cNvCxnSpPr>
            <a:stCxn id="189" idx="3"/>
          </p:cNvCxnSpPr>
          <p:nvPr/>
        </p:nvCxnSpPr>
        <p:spPr>
          <a:xfrm>
            <a:off x="5039702" y="2805094"/>
            <a:ext cx="1461821" cy="213430"/>
          </a:xfrm>
          <a:prstGeom prst="bentConnector3">
            <a:avLst>
              <a:gd name="adj1" fmla="val 66167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カギ線コネクタ 201"/>
          <p:cNvCxnSpPr>
            <a:endCxn id="193" idx="3"/>
          </p:cNvCxnSpPr>
          <p:nvPr/>
        </p:nvCxnSpPr>
        <p:spPr>
          <a:xfrm rot="10800000" flipV="1">
            <a:off x="5300529" y="3195052"/>
            <a:ext cx="1200994" cy="268360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カギ線コネクタ 202"/>
          <p:cNvCxnSpPr>
            <a:endCxn id="194" idx="2"/>
          </p:cNvCxnSpPr>
          <p:nvPr/>
        </p:nvCxnSpPr>
        <p:spPr>
          <a:xfrm rot="10800000">
            <a:off x="5554231" y="3187154"/>
            <a:ext cx="947292" cy="160531"/>
          </a:xfrm>
          <a:prstGeom prst="bentConnector2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カギ線コネクタ 204"/>
          <p:cNvCxnSpPr>
            <a:stCxn id="190" idx="2"/>
            <a:endCxn id="193" idx="1"/>
          </p:cNvCxnSpPr>
          <p:nvPr/>
        </p:nvCxnSpPr>
        <p:spPr>
          <a:xfrm rot="16200000" flipH="1">
            <a:off x="4688786" y="3116902"/>
            <a:ext cx="180985" cy="512034"/>
          </a:xfrm>
          <a:prstGeom prst="bentConnector2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カギ線コネクタ 205"/>
          <p:cNvCxnSpPr>
            <a:stCxn id="189" idx="2"/>
            <a:endCxn id="194" idx="1"/>
          </p:cNvCxnSpPr>
          <p:nvPr/>
        </p:nvCxnSpPr>
        <p:spPr>
          <a:xfrm rot="16200000" flipH="1">
            <a:off x="5089047" y="2738859"/>
            <a:ext cx="150602" cy="514529"/>
          </a:xfrm>
          <a:prstGeom prst="bentConnector2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カギ線コネクタ 208"/>
          <p:cNvCxnSpPr>
            <a:stCxn id="187" idx="2"/>
            <a:endCxn id="189" idx="1"/>
          </p:cNvCxnSpPr>
          <p:nvPr/>
        </p:nvCxnSpPr>
        <p:spPr>
          <a:xfrm rot="5400000" flipH="1" flipV="1">
            <a:off x="4332464" y="2540589"/>
            <a:ext cx="177498" cy="706508"/>
          </a:xfrm>
          <a:prstGeom prst="bentConnector4">
            <a:avLst>
              <a:gd name="adj1" fmla="val -61820"/>
              <a:gd name="adj2" fmla="val 33102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カギ線コネクタ 210"/>
          <p:cNvCxnSpPr>
            <a:stCxn id="193" idx="2"/>
            <a:endCxn id="191" idx="3"/>
          </p:cNvCxnSpPr>
          <p:nvPr/>
        </p:nvCxnSpPr>
        <p:spPr>
          <a:xfrm rot="5400000" flipH="1">
            <a:off x="4615103" y="3026333"/>
            <a:ext cx="128111" cy="977506"/>
          </a:xfrm>
          <a:prstGeom prst="bentConnector4">
            <a:avLst>
              <a:gd name="adj1" fmla="val -85651"/>
              <a:gd name="adj2" fmla="val 77507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カギ線コネクタ 211"/>
          <p:cNvCxnSpPr>
            <a:stCxn id="194" idx="0"/>
            <a:endCxn id="190" idx="3"/>
          </p:cNvCxnSpPr>
          <p:nvPr/>
        </p:nvCxnSpPr>
        <p:spPr>
          <a:xfrm rot="16200000" flipH="1" flipV="1">
            <a:off x="4999552" y="2612021"/>
            <a:ext cx="211004" cy="898352"/>
          </a:xfrm>
          <a:prstGeom prst="bentConnector4">
            <a:avLst>
              <a:gd name="adj1" fmla="val -36001"/>
              <a:gd name="adj2" fmla="val 46106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角丸四角形 216"/>
          <p:cNvSpPr/>
          <p:nvPr/>
        </p:nvSpPr>
        <p:spPr>
          <a:xfrm>
            <a:off x="4784333" y="1414635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C</a:t>
            </a:r>
          </a:p>
        </p:txBody>
      </p:sp>
      <p:sp>
        <p:nvSpPr>
          <p:cNvPr id="219" name="角丸四角形 218"/>
          <p:cNvSpPr/>
          <p:nvPr/>
        </p:nvSpPr>
        <p:spPr>
          <a:xfrm>
            <a:off x="4400509" y="1776240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C</a:t>
            </a:r>
          </a:p>
        </p:txBody>
      </p:sp>
      <p:sp>
        <p:nvSpPr>
          <p:cNvPr id="222" name="角丸四角形 221"/>
          <p:cNvSpPr/>
          <p:nvPr/>
        </p:nvSpPr>
        <p:spPr>
          <a:xfrm>
            <a:off x="5045159" y="2072953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C</a:t>
            </a:r>
          </a:p>
        </p:txBody>
      </p:sp>
      <p:sp>
        <p:nvSpPr>
          <p:cNvPr id="223" name="角丸四角形 222"/>
          <p:cNvSpPr/>
          <p:nvPr/>
        </p:nvSpPr>
        <p:spPr>
          <a:xfrm>
            <a:off x="5431478" y="1680965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C</a:t>
            </a:r>
          </a:p>
        </p:txBody>
      </p:sp>
      <p:sp>
        <p:nvSpPr>
          <p:cNvPr id="226" name="角丸四角形 225"/>
          <p:cNvSpPr/>
          <p:nvPr/>
        </p:nvSpPr>
        <p:spPr>
          <a:xfrm>
            <a:off x="6555100" y="1530364"/>
            <a:ext cx="1186576" cy="698425"/>
          </a:xfrm>
          <a:prstGeom prst="roundRect">
            <a:avLst>
              <a:gd name="adj" fmla="val 14407"/>
            </a:avLst>
          </a:prstGeom>
          <a:solidFill>
            <a:schemeClr val="bg1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Internal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Representa</a:t>
            </a: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tion</a:t>
            </a:r>
            <a:endParaRPr kumimoji="1" lang="en-US" altLang="ja-JP" sz="1477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cxnSp>
        <p:nvCxnSpPr>
          <p:cNvPr id="229" name="カギ線コネクタ 228"/>
          <p:cNvCxnSpPr>
            <a:stCxn id="217" idx="3"/>
          </p:cNvCxnSpPr>
          <p:nvPr/>
        </p:nvCxnSpPr>
        <p:spPr>
          <a:xfrm>
            <a:off x="5049566" y="1530363"/>
            <a:ext cx="1461821" cy="213430"/>
          </a:xfrm>
          <a:prstGeom prst="bentConnector3">
            <a:avLst>
              <a:gd name="adj1" fmla="val 66167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カギ線コネクタ 229"/>
          <p:cNvCxnSpPr>
            <a:endCxn id="222" idx="3"/>
          </p:cNvCxnSpPr>
          <p:nvPr/>
        </p:nvCxnSpPr>
        <p:spPr>
          <a:xfrm rot="10800000" flipV="1">
            <a:off x="5310393" y="1920320"/>
            <a:ext cx="1200994" cy="268360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カギ線コネクタ 230"/>
          <p:cNvCxnSpPr>
            <a:endCxn id="223" idx="2"/>
          </p:cNvCxnSpPr>
          <p:nvPr/>
        </p:nvCxnSpPr>
        <p:spPr>
          <a:xfrm rot="10800000">
            <a:off x="5564095" y="1912423"/>
            <a:ext cx="947292" cy="160531"/>
          </a:xfrm>
          <a:prstGeom prst="bentConnector2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カギ線コネクタ 231"/>
          <p:cNvCxnSpPr>
            <a:stCxn id="219" idx="2"/>
            <a:endCxn id="222" idx="1"/>
          </p:cNvCxnSpPr>
          <p:nvPr/>
        </p:nvCxnSpPr>
        <p:spPr>
          <a:xfrm rot="16200000" flipH="1">
            <a:off x="4698650" y="1842171"/>
            <a:ext cx="180985" cy="512034"/>
          </a:xfrm>
          <a:prstGeom prst="bentConnector2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カギ線コネクタ 232"/>
          <p:cNvCxnSpPr>
            <a:stCxn id="217" idx="2"/>
            <a:endCxn id="223" idx="1"/>
          </p:cNvCxnSpPr>
          <p:nvPr/>
        </p:nvCxnSpPr>
        <p:spPr>
          <a:xfrm rot="16200000" flipH="1">
            <a:off x="5098911" y="1464128"/>
            <a:ext cx="150602" cy="514529"/>
          </a:xfrm>
          <a:prstGeom prst="bentConnector2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円/楕円 253"/>
          <p:cNvSpPr/>
          <p:nvPr/>
        </p:nvSpPr>
        <p:spPr>
          <a:xfrm>
            <a:off x="560512" y="1988373"/>
            <a:ext cx="432048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55" name="円/楕円 254"/>
          <p:cNvSpPr/>
          <p:nvPr/>
        </p:nvSpPr>
        <p:spPr>
          <a:xfrm>
            <a:off x="564818" y="2379631"/>
            <a:ext cx="432048" cy="432048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148" name="正方形/長方形 147"/>
          <p:cNvSpPr/>
          <p:nvPr/>
        </p:nvSpPr>
        <p:spPr>
          <a:xfrm>
            <a:off x="842849" y="2032163"/>
            <a:ext cx="878767" cy="319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Desire A</a:t>
            </a: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256" name="正方形/長方形 255"/>
          <p:cNvSpPr/>
          <p:nvPr/>
        </p:nvSpPr>
        <p:spPr>
          <a:xfrm>
            <a:off x="831690" y="2443705"/>
            <a:ext cx="886781" cy="319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Desire B</a:t>
            </a: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cxnSp>
        <p:nvCxnSpPr>
          <p:cNvPr id="267" name="カギ線コネクタ 266"/>
          <p:cNvCxnSpPr>
            <a:stCxn id="191" idx="2"/>
            <a:endCxn id="55" idx="0"/>
          </p:cNvCxnSpPr>
          <p:nvPr/>
        </p:nvCxnSpPr>
        <p:spPr>
          <a:xfrm rot="5400000">
            <a:off x="3540340" y="3946016"/>
            <a:ext cx="896707" cy="138193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カギ線コネクタ 271"/>
          <p:cNvCxnSpPr>
            <a:stCxn id="193" idx="2"/>
            <a:endCxn id="112" idx="0"/>
          </p:cNvCxnSpPr>
          <p:nvPr/>
        </p:nvCxnSpPr>
        <p:spPr>
          <a:xfrm rot="16200000" flipH="1">
            <a:off x="4950540" y="3796512"/>
            <a:ext cx="652867" cy="218122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カギ線コネクタ 274"/>
          <p:cNvCxnSpPr>
            <a:stCxn id="222" idx="2"/>
            <a:endCxn id="189" idx="0"/>
          </p:cNvCxnSpPr>
          <p:nvPr/>
        </p:nvCxnSpPr>
        <p:spPr>
          <a:xfrm rot="5400000">
            <a:off x="4849951" y="2361542"/>
            <a:ext cx="384956" cy="270690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カギ線コネクタ 277"/>
          <p:cNvCxnSpPr>
            <a:stCxn id="219" idx="1"/>
            <a:endCxn id="187" idx="0"/>
          </p:cNvCxnSpPr>
          <p:nvPr/>
        </p:nvCxnSpPr>
        <p:spPr>
          <a:xfrm rot="10800000" flipV="1">
            <a:off x="4067961" y="1891969"/>
            <a:ext cx="332549" cy="859167"/>
          </a:xfrm>
          <a:prstGeom prst="bentConnector2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カギ線コネクタ 281"/>
          <p:cNvCxnSpPr>
            <a:stCxn id="217" idx="2"/>
            <a:endCxn id="190" idx="0"/>
          </p:cNvCxnSpPr>
          <p:nvPr/>
        </p:nvCxnSpPr>
        <p:spPr>
          <a:xfrm rot="5400000">
            <a:off x="4017666" y="2151687"/>
            <a:ext cx="1404880" cy="393688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カギ線コネクタ 286"/>
          <p:cNvCxnSpPr>
            <a:stCxn id="190" idx="2"/>
            <a:endCxn id="104" idx="0"/>
          </p:cNvCxnSpPr>
          <p:nvPr/>
        </p:nvCxnSpPr>
        <p:spPr>
          <a:xfrm rot="16200000" flipH="1">
            <a:off x="4148655" y="3657033"/>
            <a:ext cx="1123173" cy="373960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直線コネクタ 318"/>
          <p:cNvCxnSpPr/>
          <p:nvPr/>
        </p:nvCxnSpPr>
        <p:spPr>
          <a:xfrm flipH="1" flipV="1">
            <a:off x="4246994" y="5236977"/>
            <a:ext cx="337625" cy="725893"/>
          </a:xfrm>
          <a:prstGeom prst="line">
            <a:avLst/>
          </a:prstGeom>
          <a:ln w="120650">
            <a:solidFill>
              <a:schemeClr val="accent5">
                <a:lumMod val="40000"/>
                <a:lumOff val="60000"/>
                <a:alpha val="52941"/>
              </a:schemeClr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直線コネクタ 295"/>
          <p:cNvCxnSpPr/>
          <p:nvPr/>
        </p:nvCxnSpPr>
        <p:spPr>
          <a:xfrm flipH="1">
            <a:off x="4078182" y="5236976"/>
            <a:ext cx="1249211" cy="928468"/>
          </a:xfrm>
          <a:prstGeom prst="line">
            <a:avLst/>
          </a:prstGeom>
          <a:ln w="120650">
            <a:solidFill>
              <a:srgbClr val="FF7C80">
                <a:alpha val="52941"/>
              </a:srgbClr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下矢印 1"/>
          <p:cNvSpPr/>
          <p:nvPr/>
        </p:nvSpPr>
        <p:spPr>
          <a:xfrm>
            <a:off x="7907847" y="4049310"/>
            <a:ext cx="802518" cy="2281951"/>
          </a:xfrm>
          <a:prstGeom prst="downArrow">
            <a:avLst>
              <a:gd name="adj1" fmla="val 69363"/>
              <a:gd name="adj2" fmla="val 2913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001175" y="4381655"/>
            <a:ext cx="639278" cy="12435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Non self-other separation</a:t>
            </a:r>
          </a:p>
        </p:txBody>
      </p:sp>
      <p:sp>
        <p:nvSpPr>
          <p:cNvPr id="108" name="下矢印 107"/>
          <p:cNvSpPr/>
          <p:nvPr/>
        </p:nvSpPr>
        <p:spPr>
          <a:xfrm flipV="1">
            <a:off x="7907847" y="1530359"/>
            <a:ext cx="802518" cy="2172730"/>
          </a:xfrm>
          <a:prstGeom prst="downArrow">
            <a:avLst>
              <a:gd name="adj1" fmla="val 69363"/>
              <a:gd name="adj2" fmla="val 2913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7993296" y="2109358"/>
            <a:ext cx="639278" cy="15882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Access-level consciousness</a:t>
            </a: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121" name="角丸四角形 120"/>
          <p:cNvSpPr/>
          <p:nvPr/>
        </p:nvSpPr>
        <p:spPr>
          <a:xfrm>
            <a:off x="1806563" y="2640524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R</a:t>
            </a:r>
          </a:p>
        </p:txBody>
      </p:sp>
      <p:sp>
        <p:nvSpPr>
          <p:cNvPr id="122" name="角丸四角形 121"/>
          <p:cNvSpPr/>
          <p:nvPr/>
        </p:nvSpPr>
        <p:spPr>
          <a:xfrm>
            <a:off x="1805921" y="2346398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B</a:t>
            </a:r>
          </a:p>
        </p:txBody>
      </p:sp>
      <p:sp>
        <p:nvSpPr>
          <p:cNvPr id="123" name="正方形/長方形 122"/>
          <p:cNvSpPr/>
          <p:nvPr/>
        </p:nvSpPr>
        <p:spPr>
          <a:xfrm>
            <a:off x="2031160" y="1748178"/>
            <a:ext cx="876458" cy="319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Concept</a:t>
            </a: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124" name="正方形/長方形 123"/>
          <p:cNvSpPr/>
          <p:nvPr/>
        </p:nvSpPr>
        <p:spPr>
          <a:xfrm>
            <a:off x="2031160" y="2033887"/>
            <a:ext cx="937180" cy="319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Intention</a:t>
            </a: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125" name="正方形/長方形 124"/>
          <p:cNvSpPr/>
          <p:nvPr/>
        </p:nvSpPr>
        <p:spPr>
          <a:xfrm>
            <a:off x="2031160" y="2313164"/>
            <a:ext cx="913968" cy="319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Behavior</a:t>
            </a: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126" name="正方形/長方形 125"/>
          <p:cNvSpPr/>
          <p:nvPr/>
        </p:nvSpPr>
        <p:spPr>
          <a:xfrm>
            <a:off x="2031160" y="2605305"/>
            <a:ext cx="928459" cy="319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Reaction</a:t>
            </a: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127" name="角丸四角形 126"/>
          <p:cNvSpPr/>
          <p:nvPr/>
        </p:nvSpPr>
        <p:spPr>
          <a:xfrm>
            <a:off x="1815275" y="2055250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I</a:t>
            </a:r>
          </a:p>
        </p:txBody>
      </p:sp>
      <p:sp>
        <p:nvSpPr>
          <p:cNvPr id="128" name="角丸四角形 127"/>
          <p:cNvSpPr/>
          <p:nvPr/>
        </p:nvSpPr>
        <p:spPr>
          <a:xfrm>
            <a:off x="1812078" y="1764591"/>
            <a:ext cx="265233" cy="231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C</a:t>
            </a:r>
          </a:p>
        </p:txBody>
      </p:sp>
      <p:cxnSp>
        <p:nvCxnSpPr>
          <p:cNvPr id="129" name="カギ線コネクタ 128"/>
          <p:cNvCxnSpPr>
            <a:stCxn id="176" idx="3"/>
          </p:cNvCxnSpPr>
          <p:nvPr/>
        </p:nvCxnSpPr>
        <p:spPr>
          <a:xfrm flipV="1">
            <a:off x="4551419" y="5732958"/>
            <a:ext cx="1940239" cy="140828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カギ線コネクタ 129"/>
          <p:cNvCxnSpPr>
            <a:stCxn id="174" idx="3"/>
          </p:cNvCxnSpPr>
          <p:nvPr/>
        </p:nvCxnSpPr>
        <p:spPr>
          <a:xfrm flipV="1">
            <a:off x="4062606" y="5967942"/>
            <a:ext cx="2429052" cy="154852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カギ線コネクタ 130"/>
          <p:cNvCxnSpPr>
            <a:stCxn id="176" idx="1"/>
          </p:cNvCxnSpPr>
          <p:nvPr/>
        </p:nvCxnSpPr>
        <p:spPr>
          <a:xfrm rot="10800000">
            <a:off x="2980958" y="5729823"/>
            <a:ext cx="1305228" cy="143965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2"/>
          <p:cNvSpPr txBox="1">
            <a:spLocks noChangeArrowheads="1"/>
          </p:cNvSpPr>
          <p:nvPr/>
        </p:nvSpPr>
        <p:spPr>
          <a:xfrm>
            <a:off x="612625" y="232501"/>
            <a:ext cx="8825612" cy="7207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Conceptual Architecture</a:t>
            </a:r>
            <a:endParaRPr kumimoji="1" lang="en-US" altLang="ja-JP" sz="4000" b="0" i="0" u="none" strike="noStrike" kern="1200" cap="none" spc="0" normalizeH="0" baseline="0" noProof="0" dirty="0" smtClean="0">
              <a:ln>
                <a:noFill/>
              </a:ln>
              <a:solidFill>
                <a:srgbClr val="8064A2">
                  <a:lumMod val="40000"/>
                  <a:lumOff val="60000"/>
                </a:srgbClr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115" name="角丸四角形 114"/>
          <p:cNvSpPr/>
          <p:nvPr/>
        </p:nvSpPr>
        <p:spPr>
          <a:xfrm>
            <a:off x="5031446" y="5794110"/>
            <a:ext cx="1721476" cy="76021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Reaction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/>
            </a:endParaRPr>
          </a:p>
        </p:txBody>
      </p:sp>
      <p:sp>
        <p:nvSpPr>
          <p:cNvPr id="118" name="角丸四角形 117"/>
          <p:cNvSpPr/>
          <p:nvPr/>
        </p:nvSpPr>
        <p:spPr>
          <a:xfrm>
            <a:off x="5028227" y="4797152"/>
            <a:ext cx="1721476" cy="76021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Behavior</a:t>
            </a:r>
          </a:p>
        </p:txBody>
      </p:sp>
      <p:sp>
        <p:nvSpPr>
          <p:cNvPr id="119" name="角丸四角形 118"/>
          <p:cNvSpPr/>
          <p:nvPr/>
        </p:nvSpPr>
        <p:spPr>
          <a:xfrm>
            <a:off x="5025008" y="3140968"/>
            <a:ext cx="1721476" cy="76021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Intention</a:t>
            </a:r>
          </a:p>
        </p:txBody>
      </p:sp>
      <p:sp>
        <p:nvSpPr>
          <p:cNvPr id="120" name="角丸四角形 119"/>
          <p:cNvSpPr/>
          <p:nvPr/>
        </p:nvSpPr>
        <p:spPr>
          <a:xfrm>
            <a:off x="5033295" y="1736812"/>
            <a:ext cx="1721476" cy="76021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Concept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/>
              </a:rPr>
              <a:t>Desires)</a:t>
            </a:r>
          </a:p>
        </p:txBody>
      </p:sp>
    </p:spTree>
    <p:extLst>
      <p:ext uri="{BB962C8B-B14F-4D97-AF65-F5344CB8AC3E}">
        <p14:creationId xmlns:p14="http://schemas.microsoft.com/office/powerpoint/2010/main" val="203833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311798" y="5680462"/>
            <a:ext cx="1506840" cy="4633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Topics of interest</a:t>
            </a:r>
            <a:endParaRPr lang="ja-JP" altLang="en-US" sz="1400" dirty="0">
              <a:solidFill>
                <a:schemeClr val="tx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2311798" y="4763299"/>
            <a:ext cx="3183761" cy="4981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8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Desire for relationship-building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4051894" y="5671267"/>
            <a:ext cx="1328003" cy="481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Likability to others</a:t>
            </a:r>
            <a:endParaRPr lang="ja-JP" altLang="en-US" sz="1400" dirty="0">
              <a:solidFill>
                <a:schemeClr val="tx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cxnSp>
        <p:nvCxnSpPr>
          <p:cNvPr id="11" name="直線矢印コネクタ 10"/>
          <p:cNvCxnSpPr>
            <a:cxnSpLocks/>
            <a:stCxn id="10" idx="0"/>
          </p:cNvCxnSpPr>
          <p:nvPr/>
        </p:nvCxnSpPr>
        <p:spPr>
          <a:xfrm flipV="1">
            <a:off x="4715896" y="5261482"/>
            <a:ext cx="0" cy="40978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角丸四角形 16"/>
          <p:cNvSpPr/>
          <p:nvPr/>
        </p:nvSpPr>
        <p:spPr>
          <a:xfrm>
            <a:off x="3950563" y="3699704"/>
            <a:ext cx="1477204" cy="522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Control of level of Self-disclosure</a:t>
            </a:r>
            <a:endParaRPr lang="ja-JP" altLang="en-US" sz="1400" dirty="0">
              <a:solidFill>
                <a:schemeClr val="tx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cxnSp>
        <p:nvCxnSpPr>
          <p:cNvPr id="18" name="直線矢印コネクタ 17"/>
          <p:cNvCxnSpPr>
            <a:cxnSpLocks/>
            <a:endCxn id="17" idx="2"/>
          </p:cNvCxnSpPr>
          <p:nvPr/>
        </p:nvCxnSpPr>
        <p:spPr>
          <a:xfrm flipH="1" flipV="1">
            <a:off x="4689165" y="4221877"/>
            <a:ext cx="4192" cy="528963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角丸四角形 20"/>
          <p:cNvSpPr/>
          <p:nvPr/>
        </p:nvSpPr>
        <p:spPr>
          <a:xfrm>
            <a:off x="2288705" y="2758144"/>
            <a:ext cx="1464924" cy="522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Find balance in the </a:t>
            </a:r>
          </a:p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Dialogue</a:t>
            </a:r>
            <a:endParaRPr lang="ja-JP" altLang="en-US" sz="1400" dirty="0">
              <a:solidFill>
                <a:schemeClr val="tx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3829904" y="2758144"/>
            <a:ext cx="1595936" cy="522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1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Select topics according to the relationship with others</a:t>
            </a:r>
            <a:endParaRPr lang="ja-JP" altLang="en-US" sz="1100" dirty="0">
              <a:solidFill>
                <a:schemeClr val="tx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6059267" y="3699704"/>
            <a:ext cx="2160571" cy="522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8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Speak or silence</a:t>
            </a:r>
            <a:endParaRPr lang="ja-JP" altLang="en-US" sz="1800" dirty="0">
              <a:solidFill>
                <a:schemeClr val="tx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6059267" y="5651056"/>
            <a:ext cx="2160571" cy="522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Recognition of relationships</a:t>
            </a:r>
            <a:endParaRPr lang="en-US" altLang="ja-JP" sz="1400" dirty="0">
              <a:solidFill>
                <a:schemeClr val="tx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Levels of self-disclosure</a:t>
            </a:r>
            <a:endParaRPr lang="ja-JP" altLang="en-US" sz="1400" dirty="0" smtClean="0">
              <a:solidFill>
                <a:schemeClr val="tx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2289846" y="3699704"/>
            <a:ext cx="1462642" cy="522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Control of </a:t>
            </a:r>
          </a:p>
          <a:p>
            <a:pPr algn="ctr"/>
            <a:r>
              <a:rPr lang="en-US" altLang="ja-JP" sz="16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Initiative</a:t>
            </a:r>
            <a:endParaRPr lang="en-US" altLang="ja-JP" sz="1600" dirty="0">
              <a:solidFill>
                <a:schemeClr val="tx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cxnSp>
        <p:nvCxnSpPr>
          <p:cNvPr id="39" name="直線矢印コネクタ 38"/>
          <p:cNvCxnSpPr>
            <a:cxnSpLocks/>
            <a:stCxn id="26" idx="0"/>
            <a:endCxn id="21" idx="2"/>
          </p:cNvCxnSpPr>
          <p:nvPr/>
        </p:nvCxnSpPr>
        <p:spPr>
          <a:xfrm flipV="1">
            <a:off x="3021167" y="3280317"/>
            <a:ext cx="0" cy="419387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角丸四角形 76"/>
          <p:cNvSpPr/>
          <p:nvPr/>
        </p:nvSpPr>
        <p:spPr>
          <a:xfrm>
            <a:off x="2193498" y="4666043"/>
            <a:ext cx="3369994" cy="697277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400" dirty="0"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623054" y="4845990"/>
            <a:ext cx="156331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18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Personal Desire</a:t>
            </a:r>
            <a:endParaRPr lang="ja-JP" altLang="en-US" sz="5400" dirty="0">
              <a:solidFill>
                <a:schemeClr val="bg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80" name="角丸四角形 79"/>
          <p:cNvSpPr/>
          <p:nvPr/>
        </p:nvSpPr>
        <p:spPr>
          <a:xfrm>
            <a:off x="2186367" y="5563505"/>
            <a:ext cx="3371408" cy="697277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400"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1037398" y="5544036"/>
            <a:ext cx="1148969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18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Preference</a:t>
            </a:r>
          </a:p>
          <a:p>
            <a:r>
              <a:rPr lang="en-US" altLang="ja-JP" sz="18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Emotion</a:t>
            </a:r>
          </a:p>
        </p:txBody>
      </p:sp>
      <p:sp>
        <p:nvSpPr>
          <p:cNvPr id="82" name="角丸四角形 81"/>
          <p:cNvSpPr/>
          <p:nvPr/>
        </p:nvSpPr>
        <p:spPr>
          <a:xfrm>
            <a:off x="2188510" y="3618762"/>
            <a:ext cx="3369995" cy="679019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400"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233588" y="3782081"/>
            <a:ext cx="206659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18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Intention in dialogue</a:t>
            </a:r>
          </a:p>
        </p:txBody>
      </p:sp>
      <p:sp>
        <p:nvSpPr>
          <p:cNvPr id="84" name="角丸四角形 83"/>
          <p:cNvSpPr/>
          <p:nvPr/>
        </p:nvSpPr>
        <p:spPr>
          <a:xfrm>
            <a:off x="2188510" y="2673486"/>
            <a:ext cx="3369995" cy="679019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400"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85" name="正方形/長方形 84"/>
          <p:cNvSpPr/>
          <p:nvPr/>
        </p:nvSpPr>
        <p:spPr>
          <a:xfrm>
            <a:off x="164468" y="2695799"/>
            <a:ext cx="2058621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8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Intentional behaviors based on social rules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8354199" y="4809926"/>
            <a:ext cx="149407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8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Social Desire</a:t>
            </a:r>
            <a:endParaRPr lang="ja-JP" altLang="en-US" sz="5400" baseline="30000" dirty="0">
              <a:solidFill>
                <a:schemeClr val="bg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53" name="角丸四角形 52"/>
          <p:cNvSpPr/>
          <p:nvPr/>
        </p:nvSpPr>
        <p:spPr>
          <a:xfrm>
            <a:off x="2288704" y="1893602"/>
            <a:ext cx="3137135" cy="522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8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Dialogue with the selected topics</a:t>
            </a:r>
            <a:endParaRPr lang="ja-JP" altLang="en-US" sz="1800" dirty="0">
              <a:solidFill>
                <a:schemeClr val="tx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cxnSp>
        <p:nvCxnSpPr>
          <p:cNvPr id="99" name="直線矢印コネクタ 98"/>
          <p:cNvCxnSpPr>
            <a:stCxn id="21" idx="0"/>
          </p:cNvCxnSpPr>
          <p:nvPr/>
        </p:nvCxnSpPr>
        <p:spPr>
          <a:xfrm flipV="1">
            <a:off x="3021167" y="2431799"/>
            <a:ext cx="0" cy="32634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矢印コネクタ 101"/>
          <p:cNvCxnSpPr>
            <a:cxnSpLocks/>
            <a:stCxn id="23" idx="0"/>
          </p:cNvCxnSpPr>
          <p:nvPr/>
        </p:nvCxnSpPr>
        <p:spPr>
          <a:xfrm flipH="1" flipV="1">
            <a:off x="4626642" y="2415784"/>
            <a:ext cx="1230" cy="34236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角丸四角形 112"/>
          <p:cNvSpPr/>
          <p:nvPr/>
        </p:nvSpPr>
        <p:spPr>
          <a:xfrm>
            <a:off x="5960547" y="5563505"/>
            <a:ext cx="2358011" cy="697277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400" dirty="0"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119" name="正方形/長方形 118"/>
          <p:cNvSpPr/>
          <p:nvPr/>
        </p:nvSpPr>
        <p:spPr>
          <a:xfrm>
            <a:off x="8354199" y="3621794"/>
            <a:ext cx="1433452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8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Social Intention</a:t>
            </a:r>
            <a:endParaRPr lang="ja-JP" altLang="en-US" sz="5400" dirty="0">
              <a:solidFill>
                <a:schemeClr val="bg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120" name="角丸四角形 119"/>
          <p:cNvSpPr/>
          <p:nvPr/>
        </p:nvSpPr>
        <p:spPr>
          <a:xfrm>
            <a:off x="5960547" y="3609633"/>
            <a:ext cx="2358011" cy="697277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400" dirty="0"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155" name="角丸四角形 154"/>
          <p:cNvSpPr/>
          <p:nvPr/>
        </p:nvSpPr>
        <p:spPr>
          <a:xfrm>
            <a:off x="2193496" y="1805120"/>
            <a:ext cx="3369995" cy="679019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400"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158" name="正方形/長方形 157"/>
          <p:cNvSpPr/>
          <p:nvPr/>
        </p:nvSpPr>
        <p:spPr>
          <a:xfrm>
            <a:off x="1091836" y="1956318"/>
            <a:ext cx="1052852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18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Behaviors</a:t>
            </a:r>
            <a:endParaRPr lang="ja-JP" altLang="en-US" sz="5400" dirty="0">
              <a:solidFill>
                <a:schemeClr val="bg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510FF161-9D05-4C36-ABD2-C7532DB45A0C}"/>
              </a:ext>
            </a:extLst>
          </p:cNvPr>
          <p:cNvCxnSpPr>
            <a:cxnSpLocks/>
            <a:stCxn id="63" idx="0"/>
            <a:endCxn id="24" idx="2"/>
          </p:cNvCxnSpPr>
          <p:nvPr/>
        </p:nvCxnSpPr>
        <p:spPr>
          <a:xfrm flipV="1">
            <a:off x="7139553" y="4221877"/>
            <a:ext cx="0" cy="529427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059BF1D4-AC8E-45F8-B1C2-A8F9EC48C484}"/>
              </a:ext>
            </a:extLst>
          </p:cNvPr>
          <p:cNvGrpSpPr/>
          <p:nvPr/>
        </p:nvGrpSpPr>
        <p:grpSpPr>
          <a:xfrm>
            <a:off x="3021167" y="4234338"/>
            <a:ext cx="3521686" cy="502980"/>
            <a:chOff x="3123504" y="3812181"/>
            <a:chExt cx="3521686" cy="502980"/>
          </a:xfrm>
        </p:grpSpPr>
        <p:sp>
          <p:nvSpPr>
            <p:cNvPr id="139" name="フリーフォーム 138"/>
            <p:cNvSpPr/>
            <p:nvPr/>
          </p:nvSpPr>
          <p:spPr>
            <a:xfrm rot="5400000" flipV="1">
              <a:off x="4708606" y="2227079"/>
              <a:ext cx="351482" cy="3521686"/>
            </a:xfrm>
            <a:custGeom>
              <a:avLst/>
              <a:gdLst>
                <a:gd name="connsiteX0" fmla="*/ 0 w 1063869"/>
                <a:gd name="connsiteY0" fmla="*/ 0 h 800100"/>
                <a:gd name="connsiteX1" fmla="*/ 1063869 w 1063869"/>
                <a:gd name="connsiteY1" fmla="*/ 0 h 800100"/>
                <a:gd name="connsiteX2" fmla="*/ 1063869 w 1063869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3869" h="800100">
                  <a:moveTo>
                    <a:pt x="0" y="0"/>
                  </a:moveTo>
                  <a:lnTo>
                    <a:pt x="1063869" y="0"/>
                  </a:lnTo>
                  <a:lnTo>
                    <a:pt x="1063869" y="800100"/>
                  </a:lnTo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4400">
                <a:latin typeface="Franklin Gothic Demi Cond" panose="020B0706030402020204" pitchFamily="34" charset="0"/>
                <a:ea typeface="HGPｺﾞｼｯｸE" panose="020B0900000000000000" pitchFamily="50" charset="-128"/>
              </a:endParaRPr>
            </a:p>
          </p:txBody>
        </p: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62D926B9-9CAB-4C74-BDB7-B9FAB0DA0223}"/>
                </a:ext>
              </a:extLst>
            </p:cNvPr>
            <p:cNvCxnSpPr>
              <a:cxnSpLocks/>
              <a:endCxn id="139" idx="2"/>
            </p:cNvCxnSpPr>
            <p:nvPr/>
          </p:nvCxnSpPr>
          <p:spPr>
            <a:xfrm flipV="1">
              <a:off x="6645189" y="4163663"/>
              <a:ext cx="1" cy="151498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42D6CD00-1E8E-4E54-8803-01D737DD8DE4}"/>
              </a:ext>
            </a:extLst>
          </p:cNvPr>
          <p:cNvGrpSpPr/>
          <p:nvPr/>
        </p:nvGrpSpPr>
        <p:grpSpPr>
          <a:xfrm>
            <a:off x="5094391" y="4234336"/>
            <a:ext cx="1448204" cy="516504"/>
            <a:chOff x="5196728" y="3812179"/>
            <a:chExt cx="1448204" cy="516504"/>
          </a:xfrm>
        </p:grpSpPr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14CE0EF2-EC5B-402D-8951-963886891822}"/>
                </a:ext>
              </a:extLst>
            </p:cNvPr>
            <p:cNvCxnSpPr>
              <a:cxnSpLocks/>
              <a:endCxn id="58" idx="2"/>
            </p:cNvCxnSpPr>
            <p:nvPr/>
          </p:nvCxnSpPr>
          <p:spPr>
            <a:xfrm flipV="1">
              <a:off x="5196728" y="3992515"/>
              <a:ext cx="1008" cy="336168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フリーフォーム 138">
              <a:extLst>
                <a:ext uri="{FF2B5EF4-FFF2-40B4-BE49-F238E27FC236}">
                  <a16:creationId xmlns:a16="http://schemas.microsoft.com/office/drawing/2014/main" id="{C14279CC-F758-4A80-9A07-506EF084B912}"/>
                </a:ext>
              </a:extLst>
            </p:cNvPr>
            <p:cNvSpPr/>
            <p:nvPr/>
          </p:nvSpPr>
          <p:spPr>
            <a:xfrm rot="16200000" flipH="1" flipV="1">
              <a:off x="5831166" y="3178748"/>
              <a:ext cx="180336" cy="1447197"/>
            </a:xfrm>
            <a:custGeom>
              <a:avLst/>
              <a:gdLst>
                <a:gd name="connsiteX0" fmla="*/ 0 w 1063869"/>
                <a:gd name="connsiteY0" fmla="*/ 0 h 800100"/>
                <a:gd name="connsiteX1" fmla="*/ 1063869 w 1063869"/>
                <a:gd name="connsiteY1" fmla="*/ 0 h 800100"/>
                <a:gd name="connsiteX2" fmla="*/ 1063869 w 1063869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3869" h="800100">
                  <a:moveTo>
                    <a:pt x="0" y="0"/>
                  </a:moveTo>
                  <a:lnTo>
                    <a:pt x="1063869" y="0"/>
                  </a:lnTo>
                  <a:lnTo>
                    <a:pt x="1063869" y="800100"/>
                  </a:lnTo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4400">
                <a:latin typeface="Franklin Gothic Demi Cond" panose="020B0706030402020204" pitchFamily="34" charset="0"/>
                <a:ea typeface="HGPｺﾞｼｯｸE" panose="020B0900000000000000" pitchFamily="50" charset="-128"/>
              </a:endParaRPr>
            </a:p>
          </p:txBody>
        </p:sp>
      </p:grp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2A47CD4C-F0A0-41C4-ADD2-74C5CC79EA24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3818638" y="5912142"/>
            <a:ext cx="233256" cy="1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角丸四角形 76">
            <a:extLst>
              <a:ext uri="{FF2B5EF4-FFF2-40B4-BE49-F238E27FC236}">
                <a16:creationId xmlns:a16="http://schemas.microsoft.com/office/drawing/2014/main" id="{E6B4BBC5-5717-4DDC-86D7-8F76E5E5DF57}"/>
              </a:ext>
            </a:extLst>
          </p:cNvPr>
          <p:cNvSpPr/>
          <p:nvPr/>
        </p:nvSpPr>
        <p:spPr>
          <a:xfrm>
            <a:off x="5960547" y="4666043"/>
            <a:ext cx="2358011" cy="697277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400" dirty="0"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63" name="角丸四角形 24">
            <a:extLst>
              <a:ext uri="{FF2B5EF4-FFF2-40B4-BE49-F238E27FC236}">
                <a16:creationId xmlns:a16="http://schemas.microsoft.com/office/drawing/2014/main" id="{95CB7B04-AEA4-42A2-B185-CB557D08CD3C}"/>
              </a:ext>
            </a:extLst>
          </p:cNvPr>
          <p:cNvSpPr/>
          <p:nvPr/>
        </p:nvSpPr>
        <p:spPr>
          <a:xfrm>
            <a:off x="6059267" y="4751304"/>
            <a:ext cx="2160571" cy="5221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Desire for clarifying</a:t>
            </a:r>
          </a:p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Relationships with others</a:t>
            </a:r>
            <a:endParaRPr lang="ja-JP" altLang="en-US" sz="1400" dirty="0">
              <a:solidFill>
                <a:schemeClr val="tx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B3EFFA8D-724F-4BA8-A9C7-F74205648B4A}"/>
              </a:ext>
            </a:extLst>
          </p:cNvPr>
          <p:cNvSpPr/>
          <p:nvPr/>
        </p:nvSpPr>
        <p:spPr>
          <a:xfrm>
            <a:off x="8362476" y="5421994"/>
            <a:ext cx="1343052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8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Recognition of social situations</a:t>
            </a:r>
            <a:endParaRPr lang="ja-JP" altLang="en-US" sz="5400" dirty="0">
              <a:solidFill>
                <a:schemeClr val="bg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24D526B2-501A-4CD7-81C8-1FE69CA930D7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4689165" y="3275242"/>
            <a:ext cx="268" cy="424462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52E9259D-37E5-4BE9-A4ED-5CD0FEDBA5AA}"/>
              </a:ext>
            </a:extLst>
          </p:cNvPr>
          <p:cNvCxnSpPr>
            <a:cxnSpLocks/>
            <a:stCxn id="25" idx="0"/>
            <a:endCxn id="63" idx="2"/>
          </p:cNvCxnSpPr>
          <p:nvPr/>
        </p:nvCxnSpPr>
        <p:spPr>
          <a:xfrm flipV="1">
            <a:off x="7139553" y="5273477"/>
            <a:ext cx="0" cy="377579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3">
            <a:extLst>
              <a:ext uri="{FF2B5EF4-FFF2-40B4-BE49-F238E27FC236}">
                <a16:creationId xmlns:a16="http://schemas.microsoft.com/office/drawing/2014/main" id="{18797107-1588-4138-8E4B-5B8FC178A11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40668"/>
            <a:ext cx="9906000" cy="648072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Desire-Intention-Behavior Model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i</a:t>
            </a:r>
            <a:r>
              <a:rPr lang="en-US" altLang="ja-JP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n the Meeting for the First Time</a:t>
            </a:r>
          </a:p>
        </p:txBody>
      </p:sp>
      <p:cxnSp>
        <p:nvCxnSpPr>
          <p:cNvPr id="29" name="コネクタ: カギ線 28">
            <a:extLst>
              <a:ext uri="{FF2B5EF4-FFF2-40B4-BE49-F238E27FC236}">
                <a16:creationId xmlns:a16="http://schemas.microsoft.com/office/drawing/2014/main" id="{9D448D0E-9FCB-4B61-B3E3-61F6F07B635A}"/>
              </a:ext>
            </a:extLst>
          </p:cNvPr>
          <p:cNvCxnSpPr>
            <a:stCxn id="24" idx="0"/>
            <a:endCxn id="53" idx="3"/>
          </p:cNvCxnSpPr>
          <p:nvPr/>
        </p:nvCxnSpPr>
        <p:spPr>
          <a:xfrm rot="16200000" flipV="1">
            <a:off x="5510189" y="2070340"/>
            <a:ext cx="1545015" cy="1713714"/>
          </a:xfrm>
          <a:prstGeom prst="bentConnector2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F50C8B-061C-4376-97B3-24F2CA96C643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404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A6CDE5-AF1B-4E6B-88DD-57288CBDB655}" type="slidenum">
              <a:rPr kumimoji="1" lang="en-US" altLang="ja-JP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ja-JP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79858" y="188640"/>
            <a:ext cx="9577388" cy="7207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HGPｺﾞｼｯｸE" pitchFamily="50" charset="-128"/>
                <a:cs typeface="+mn-cs"/>
              </a:rPr>
              <a:t>ERICA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00" y="1202234"/>
            <a:ext cx="9065786" cy="514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8" y="836712"/>
            <a:ext cx="9516391" cy="53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3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5"/>
          <p:cNvSpPr txBox="1">
            <a:spLocks noChangeArrowheads="1"/>
          </p:cNvSpPr>
          <p:nvPr/>
        </p:nvSpPr>
        <p:spPr>
          <a:xfrm>
            <a:off x="179858" y="188640"/>
            <a:ext cx="9577388" cy="7207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ERICA</a:t>
            </a:r>
            <a:endParaRPr lang="en-US" altLang="ja-JP" sz="40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  <a:cs typeface="+mj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6CDE5-AF1B-4E6B-88DD-57288CBDB655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980728"/>
            <a:ext cx="9619176" cy="55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4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2"/>
          <p:cNvSpPr txBox="1">
            <a:spLocks/>
          </p:cNvSpPr>
          <p:nvPr/>
        </p:nvSpPr>
        <p:spPr>
          <a:xfrm>
            <a:off x="-9981" y="531542"/>
            <a:ext cx="9906000" cy="593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Human-Robot Symbiotic Society</a:t>
            </a:r>
            <a:endParaRPr lang="ja-JP" altLang="en-US" sz="3200" dirty="0">
              <a:solidFill>
                <a:schemeClr val="bg1"/>
              </a:solidFill>
              <a:latin typeface="Franklin Gothic Demi" panose="020B0703020102020204" pitchFamily="34" charset="0"/>
              <a:ea typeface="HGPGothicE" charset="-128"/>
              <a:cs typeface="Tahoma" panose="020B0604030504040204" pitchFamily="34" charset="0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848544" y="1466992"/>
            <a:ext cx="8208912" cy="4734316"/>
            <a:chOff x="920552" y="1232756"/>
            <a:chExt cx="8208912" cy="4734316"/>
          </a:xfrm>
        </p:grpSpPr>
        <p:sp>
          <p:nvSpPr>
            <p:cNvPr id="10" name="アーチ 9"/>
            <p:cNvSpPr/>
            <p:nvPr/>
          </p:nvSpPr>
          <p:spPr>
            <a:xfrm flipV="1">
              <a:off x="920552" y="4977172"/>
              <a:ext cx="8208912" cy="916446"/>
            </a:xfrm>
            <a:prstGeom prst="blockArc">
              <a:avLst>
                <a:gd name="adj1" fmla="val 20268700"/>
                <a:gd name="adj2" fmla="val 11907689"/>
                <a:gd name="adj3" fmla="val 180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/>
              <a:endParaRPr kumimoji="1" lang="ja-JP" altLang="en-US" sz="3200">
                <a:solidFill>
                  <a:schemeClr val="bg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endParaRPr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2756756" y="5517232"/>
              <a:ext cx="4536504" cy="4498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  <a:latin typeface="Franklin Gothic Demi Cond" panose="020B0706030402020204" pitchFamily="34" charset="0"/>
                  <a:ea typeface="HGPGothicE" charset="-128"/>
                  <a:cs typeface="HGPGothicE" charset="-128"/>
                </a:rPr>
                <a:t>Information/sensor </a:t>
              </a:r>
              <a:r>
                <a:rPr kumimoji="1" lang="en-US" altLang="ja-JP" dirty="0">
                  <a:solidFill>
                    <a:schemeClr val="tx1"/>
                  </a:solidFill>
                  <a:latin typeface="Franklin Gothic Demi Cond" panose="020B0706030402020204" pitchFamily="34" charset="0"/>
                  <a:ea typeface="HGPGothicE" charset="-128"/>
                  <a:cs typeface="HGPGothicE" charset="-128"/>
                </a:rPr>
                <a:t>network</a:t>
              </a:r>
              <a:endParaRPr kumimoji="1" lang="ja-JP" altLang="en-US" dirty="0">
                <a:solidFill>
                  <a:schemeClr val="tx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endParaRPr>
            </a:p>
          </p:txBody>
        </p:sp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1658058" y="1232756"/>
              <a:ext cx="6733901" cy="4313407"/>
            </a:xfrm>
            <a:prstGeom prst="roundRect">
              <a:avLst>
                <a:gd name="adj" fmla="val 1767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127000"/>
            </a:effectLst>
          </p:spPr>
        </p:pic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3F4B6-7EEC-4F29-8B7B-82459F171F1E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2092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ChangeArrowheads="1"/>
          </p:cNvSpPr>
          <p:nvPr/>
        </p:nvSpPr>
        <p:spPr bwMode="auto">
          <a:xfrm>
            <a:off x="308485" y="2672918"/>
            <a:ext cx="9250404" cy="16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400" dirty="0">
                <a:solidFill>
                  <a:schemeClr val="accent2">
                    <a:lumMod val="20000"/>
                    <a:lumOff val="80000"/>
                  </a:schemeClr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The Future of </a:t>
            </a:r>
            <a:r>
              <a:rPr lang="en-US" altLang="ja-JP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Humanity</a:t>
            </a:r>
            <a:endParaRPr lang="en-US" altLang="ja-JP" sz="4050" dirty="0" smtClean="0">
              <a:solidFill>
                <a:schemeClr val="accent2">
                  <a:lumMod val="20000"/>
                  <a:lumOff val="80000"/>
                </a:schemeClr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  <a:p>
            <a:pPr algn="ctr"/>
            <a:r>
              <a:rPr lang="en-US" altLang="ja-JP" sz="4050" dirty="0">
                <a:solidFill>
                  <a:schemeClr val="accent2">
                    <a:lumMod val="20000"/>
                    <a:lumOff val="80000"/>
                  </a:schemeClr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 </a:t>
            </a:r>
            <a:endParaRPr lang="en-US" altLang="ja-JP" sz="4050" dirty="0" smtClean="0">
              <a:solidFill>
                <a:schemeClr val="accent2">
                  <a:lumMod val="20000"/>
                  <a:lumOff val="80000"/>
                </a:schemeClr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  <a:p>
            <a:pPr algn="ctr"/>
            <a:r>
              <a:rPr lang="en-US" altLang="ja-JP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After several </a:t>
            </a:r>
            <a:r>
              <a:rPr lang="en-US" altLang="ja-JP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tens of thousand years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B9C44B-0E6A-45BB-8F8C-C7A7FB258168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2091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1084618" y="2102125"/>
            <a:ext cx="3124039" cy="3124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5400" dirty="0" smtClean="0">
                <a:solidFill>
                  <a:schemeClr val="tx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Human</a:t>
            </a:r>
            <a:endParaRPr lang="en-US" altLang="ja-JP" sz="5400" dirty="0">
              <a:solidFill>
                <a:schemeClr val="tx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3" name="右矢印 2"/>
          <p:cNvSpPr/>
          <p:nvPr/>
        </p:nvSpPr>
        <p:spPr>
          <a:xfrm>
            <a:off x="4410832" y="3176971"/>
            <a:ext cx="1276097" cy="97434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4" name="円/楕円 4"/>
          <p:cNvSpPr/>
          <p:nvPr/>
        </p:nvSpPr>
        <p:spPr>
          <a:xfrm>
            <a:off x="5889104" y="2096852"/>
            <a:ext cx="3124039" cy="3124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3600" dirty="0" smtClean="0">
                <a:solidFill>
                  <a:schemeClr val="tx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Inorganic</a:t>
            </a:r>
            <a:endParaRPr lang="en-US" altLang="ja-JP" sz="3600" dirty="0">
              <a:solidFill>
                <a:schemeClr val="tx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  <a:p>
            <a:pPr algn="ctr"/>
            <a:r>
              <a:rPr lang="en-US" altLang="ja-JP" sz="3600" dirty="0">
                <a:solidFill>
                  <a:schemeClr val="tx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intelligent life</a:t>
            </a:r>
          </a:p>
        </p:txBody>
      </p:sp>
    </p:spTree>
    <p:extLst>
      <p:ext uri="{BB962C8B-B14F-4D97-AF65-F5344CB8AC3E}">
        <p14:creationId xmlns:p14="http://schemas.microsoft.com/office/powerpoint/2010/main" val="336641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647" y="3866812"/>
            <a:ext cx="2593683" cy="2685033"/>
          </a:xfrm>
          <a:prstGeom prst="rect">
            <a:avLst/>
          </a:prstGeom>
        </p:spPr>
      </p:pic>
      <p:sp>
        <p:nvSpPr>
          <p:cNvPr id="13" name="スライド番号プレースホル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B9C44B-0E6A-45BB-8F8C-C7A7FB258168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056" y="4235235"/>
            <a:ext cx="1585177" cy="233750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944" y="392211"/>
            <a:ext cx="2970771" cy="372086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680" y="4905164"/>
            <a:ext cx="3240360" cy="154817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91" y="764704"/>
            <a:ext cx="1764527" cy="181217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280" y="1407825"/>
            <a:ext cx="1728192" cy="218719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8274">
            <a:off x="597299" y="3072017"/>
            <a:ext cx="2088470" cy="23264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3718" y="1988840"/>
            <a:ext cx="2021317" cy="1303218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586625" y="2935238"/>
            <a:ext cx="6966775" cy="11058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vert="horz" lIns="63305" tIns="31652" rIns="63305" bIns="31652" rtlCol="0" anchor="ctr">
            <a:noAutofit/>
          </a:bodyPr>
          <a:lstStyle/>
          <a:p>
            <a:pPr algn="ctr">
              <a:defRPr/>
            </a:pPr>
            <a:r>
              <a:rPr lang="en-US" altLang="ja-JP" sz="4000" dirty="0">
                <a:solidFill>
                  <a:sysClr val="windowText" lastClr="000000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Diversity = </a:t>
            </a:r>
            <a:r>
              <a:rPr lang="en-US" altLang="ja-JP" sz="4000" dirty="0" smtClean="0">
                <a:solidFill>
                  <a:sysClr val="windowText" lastClr="000000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Evolution</a:t>
            </a:r>
            <a:endParaRPr lang="en-US" altLang="ja-JP" sz="4000" dirty="0">
              <a:solidFill>
                <a:sysClr val="windowText" lastClr="000000"/>
              </a:solidFill>
              <a:latin typeface="Franklin Gothic Demi" panose="020B0703020102020204" pitchFamily="34" charset="0"/>
              <a:ea typeface="HGPｺﾞｼｯｸE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069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95356" y="2930484"/>
            <a:ext cx="9144000" cy="756081"/>
          </a:xfrm>
          <a:prstGeom prst="rect">
            <a:avLst/>
          </a:prstGeom>
          <a:noFill/>
          <a:ln/>
        </p:spPr>
        <p:txBody>
          <a:bodyPr vert="horz" lIns="84406" tIns="42203" rIns="84406" bIns="42203" rtlCol="0" anchor="ctr">
            <a:noAutofit/>
          </a:bodyPr>
          <a:lstStyle/>
          <a:p>
            <a:pPr algn="ctr">
              <a:defRPr/>
            </a:pPr>
            <a:r>
              <a:rPr lang="en-US" altLang="ja-JP" sz="36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Two </a:t>
            </a:r>
            <a:r>
              <a:rPr lang="en-US" altLang="ja-JP" sz="36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ways </a:t>
            </a:r>
            <a:r>
              <a:rPr lang="en-US" altLang="ja-JP" sz="36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of </a:t>
            </a:r>
            <a:r>
              <a:rPr lang="en-US" altLang="ja-JP" sz="36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human evolution</a:t>
            </a:r>
          </a:p>
        </p:txBody>
      </p:sp>
    </p:spTree>
    <p:extLst>
      <p:ext uri="{BB962C8B-B14F-4D97-AF65-F5344CB8AC3E}">
        <p14:creationId xmlns:p14="http://schemas.microsoft.com/office/powerpoint/2010/main" val="265975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/>
          <p:nvPr/>
        </p:nvSpPr>
        <p:spPr>
          <a:xfrm>
            <a:off x="2360713" y="2516768"/>
            <a:ext cx="1927599" cy="1927599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4400" dirty="0" smtClean="0">
                <a:solidFill>
                  <a:schemeClr val="tx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Gene</a:t>
            </a:r>
            <a:endParaRPr lang="en-US" altLang="ja-JP" sz="6000" dirty="0">
              <a:solidFill>
                <a:schemeClr val="tx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5750628" y="2531670"/>
            <a:ext cx="1927599" cy="192759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Technology</a:t>
            </a:r>
            <a:endParaRPr lang="en-US" altLang="ja-JP" sz="5400" dirty="0">
              <a:solidFill>
                <a:schemeClr val="tx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045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11970" y="1232756"/>
            <a:ext cx="9144000" cy="756081"/>
          </a:xfrm>
          <a:prstGeom prst="rect">
            <a:avLst/>
          </a:prstGeom>
          <a:noFill/>
          <a:ln/>
        </p:spPr>
        <p:txBody>
          <a:bodyPr vert="horz" lIns="84406" tIns="42203" rIns="84406" bIns="42203" rtlCol="0" anchor="ctr">
            <a:noAutofit/>
          </a:bodyPr>
          <a:lstStyle/>
          <a:p>
            <a:pPr algn="ctr">
              <a:defRPr/>
            </a:pPr>
            <a:r>
              <a:rPr lang="en-US" altLang="ja-JP" sz="36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Technological Evolution Greatly Outpaces Genetic </a:t>
            </a:r>
            <a:r>
              <a:rPr lang="en-US" altLang="ja-JP" sz="36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Evolution</a:t>
            </a:r>
            <a:endParaRPr lang="en-US" altLang="ja-JP" sz="36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2309145" y="3894283"/>
            <a:ext cx="1299574" cy="129957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Gene</a:t>
            </a:r>
            <a:endParaRPr lang="en-US" altLang="ja-JP" sz="4000" dirty="0">
              <a:solidFill>
                <a:schemeClr val="tx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4753594" y="2982051"/>
            <a:ext cx="3124039" cy="3124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4800" dirty="0" smtClean="0">
                <a:solidFill>
                  <a:schemeClr val="tx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Technology</a:t>
            </a:r>
            <a:endParaRPr lang="en-US" altLang="ja-JP" sz="4800" dirty="0">
              <a:solidFill>
                <a:schemeClr val="tx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369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95356" y="1069354"/>
            <a:ext cx="9144000" cy="756081"/>
          </a:xfrm>
          <a:prstGeom prst="rect">
            <a:avLst/>
          </a:prstGeom>
          <a:noFill/>
          <a:ln/>
        </p:spPr>
        <p:txBody>
          <a:bodyPr vert="horz" lIns="84406" tIns="42203" rIns="84406" bIns="42203" rtlCol="0" anchor="ctr">
            <a:noAutofit/>
          </a:bodyPr>
          <a:lstStyle/>
          <a:p>
            <a:pPr algn="ctr">
              <a:defRPr/>
            </a:pPr>
            <a:r>
              <a:rPr lang="en-US" altLang="ja-JP" sz="36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Evolution </a:t>
            </a:r>
            <a:r>
              <a:rPr lang="en-US" altLang="ja-JP" sz="36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by technology</a:t>
            </a:r>
            <a:endParaRPr lang="en-US" altLang="ja-JP" sz="3600" dirty="0">
              <a:solidFill>
                <a:schemeClr val="bg1"/>
              </a:solidFill>
              <a:latin typeface="+mj-lt"/>
              <a:ea typeface="HGPｺﾞｼｯｸE" pitchFamily="50" charset="-128"/>
              <a:cs typeface="+mj-cs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1767443" y="5352602"/>
            <a:ext cx="7186078" cy="7316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1767443" y="2202647"/>
            <a:ext cx="0" cy="3149957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443750" y="3461895"/>
            <a:ext cx="1482869" cy="63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A</a:t>
            </a:r>
            <a:r>
              <a:rPr lang="en-US" altLang="ja-JP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bility</a:t>
            </a:r>
            <a:endParaRPr lang="en-US" altLang="ja-JP" sz="3323" dirty="0">
              <a:solidFill>
                <a:schemeClr val="bg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1721092" y="5359918"/>
            <a:ext cx="7220045" cy="63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5 M YBP Human being</a:t>
            </a:r>
            <a:r>
              <a:rPr lang="ja-JP" altLang="en-US" sz="24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　　　　　</a:t>
            </a:r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10 K YBP</a:t>
            </a:r>
            <a:r>
              <a:rPr lang="ja-JP" altLang="en-US" sz="24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　</a:t>
            </a:r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Agriculture</a:t>
            </a:r>
          </a:p>
          <a:p>
            <a:pPr algn="ctr"/>
            <a:endParaRPr lang="en-US" altLang="ja-JP" sz="3323" dirty="0">
              <a:solidFill>
                <a:schemeClr val="bg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  <a:p>
            <a:pPr algn="ctr"/>
            <a:endParaRPr lang="en-US" altLang="ja-JP" sz="3323" dirty="0">
              <a:solidFill>
                <a:schemeClr val="bg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3323" dirty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</a:rPr>
              <a:t>　</a:t>
            </a:r>
            <a:endParaRPr lang="en-US" altLang="ja-JP" sz="3323" dirty="0">
              <a:solidFill>
                <a:schemeClr val="bg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12" name="フリーフォーム 11"/>
          <p:cNvSpPr/>
          <p:nvPr/>
        </p:nvSpPr>
        <p:spPr>
          <a:xfrm>
            <a:off x="1774879" y="2361867"/>
            <a:ext cx="6749505" cy="2991611"/>
          </a:xfrm>
          <a:custGeom>
            <a:avLst/>
            <a:gdLst>
              <a:gd name="connsiteX0" fmla="*/ 0 w 5112774"/>
              <a:gd name="connsiteY0" fmla="*/ 1632155 h 1632155"/>
              <a:gd name="connsiteX1" fmla="*/ 3657600 w 5112774"/>
              <a:gd name="connsiteY1" fmla="*/ 0 h 1632155"/>
              <a:gd name="connsiteX2" fmla="*/ 5112774 w 5112774"/>
              <a:gd name="connsiteY2" fmla="*/ 1632155 h 1632155"/>
              <a:gd name="connsiteX0" fmla="*/ 0 w 5112774"/>
              <a:gd name="connsiteY0" fmla="*/ 1632155 h 1632155"/>
              <a:gd name="connsiteX1" fmla="*/ 3657600 w 5112774"/>
              <a:gd name="connsiteY1" fmla="*/ 0 h 1632155"/>
              <a:gd name="connsiteX2" fmla="*/ 5112774 w 5112774"/>
              <a:gd name="connsiteY2" fmla="*/ 1632155 h 1632155"/>
              <a:gd name="connsiteX0" fmla="*/ 0 w 5112774"/>
              <a:gd name="connsiteY0" fmla="*/ 1652436 h 1652436"/>
              <a:gd name="connsiteX1" fmla="*/ 3657600 w 5112774"/>
              <a:gd name="connsiteY1" fmla="*/ 20281 h 1652436"/>
              <a:gd name="connsiteX2" fmla="*/ 5112774 w 5112774"/>
              <a:gd name="connsiteY2" fmla="*/ 1652436 h 1652436"/>
              <a:gd name="connsiteX0" fmla="*/ 0 w 5112774"/>
              <a:gd name="connsiteY0" fmla="*/ 1672946 h 1672946"/>
              <a:gd name="connsiteX1" fmla="*/ 3657600 w 5112774"/>
              <a:gd name="connsiteY1" fmla="*/ 40791 h 1672946"/>
              <a:gd name="connsiteX2" fmla="*/ 5112774 w 5112774"/>
              <a:gd name="connsiteY2" fmla="*/ 1672946 h 1672946"/>
              <a:gd name="connsiteX0" fmla="*/ 0 w 5112774"/>
              <a:gd name="connsiteY0" fmla="*/ 1672946 h 1672946"/>
              <a:gd name="connsiteX1" fmla="*/ 3657600 w 5112774"/>
              <a:gd name="connsiteY1" fmla="*/ 40791 h 1672946"/>
              <a:gd name="connsiteX2" fmla="*/ 5112774 w 5112774"/>
              <a:gd name="connsiteY2" fmla="*/ 1672946 h 1672946"/>
              <a:gd name="connsiteX0" fmla="*/ 0 w 5112774"/>
              <a:gd name="connsiteY0" fmla="*/ 1664212 h 1664212"/>
              <a:gd name="connsiteX1" fmla="*/ 3657600 w 5112774"/>
              <a:gd name="connsiteY1" fmla="*/ 32057 h 1664212"/>
              <a:gd name="connsiteX2" fmla="*/ 5112774 w 5112774"/>
              <a:gd name="connsiteY2" fmla="*/ 1664212 h 1664212"/>
              <a:gd name="connsiteX0" fmla="*/ 0 w 5112774"/>
              <a:gd name="connsiteY0" fmla="*/ 1632489 h 1632489"/>
              <a:gd name="connsiteX1" fmla="*/ 3657600 w 5112774"/>
              <a:gd name="connsiteY1" fmla="*/ 334 h 1632489"/>
              <a:gd name="connsiteX2" fmla="*/ 5112774 w 5112774"/>
              <a:gd name="connsiteY2" fmla="*/ 1632489 h 1632489"/>
              <a:gd name="connsiteX0" fmla="*/ 0 w 5112774"/>
              <a:gd name="connsiteY0" fmla="*/ 1632238 h 1632238"/>
              <a:gd name="connsiteX1" fmla="*/ 3657600 w 5112774"/>
              <a:gd name="connsiteY1" fmla="*/ 83 h 1632238"/>
              <a:gd name="connsiteX2" fmla="*/ 5112774 w 5112774"/>
              <a:gd name="connsiteY2" fmla="*/ 1632238 h 1632238"/>
              <a:gd name="connsiteX0" fmla="*/ 0 w 5112774"/>
              <a:gd name="connsiteY0" fmla="*/ 1632233 h 1632252"/>
              <a:gd name="connsiteX1" fmla="*/ 3657600 w 5112774"/>
              <a:gd name="connsiteY1" fmla="*/ 78 h 1632252"/>
              <a:gd name="connsiteX2" fmla="*/ 5112774 w 5112774"/>
              <a:gd name="connsiteY2" fmla="*/ 1632233 h 1632252"/>
              <a:gd name="connsiteX0" fmla="*/ 0 w 5112774"/>
              <a:gd name="connsiteY0" fmla="*/ 1632233 h 1632252"/>
              <a:gd name="connsiteX1" fmla="*/ 3657600 w 5112774"/>
              <a:gd name="connsiteY1" fmla="*/ 78 h 1632252"/>
              <a:gd name="connsiteX2" fmla="*/ 5112774 w 5112774"/>
              <a:gd name="connsiteY2" fmla="*/ 1632233 h 1632252"/>
              <a:gd name="connsiteX0" fmla="*/ 0 w 5112774"/>
              <a:gd name="connsiteY0" fmla="*/ 1640454 h 1640475"/>
              <a:gd name="connsiteX1" fmla="*/ 3657600 w 5112774"/>
              <a:gd name="connsiteY1" fmla="*/ 8299 h 1640475"/>
              <a:gd name="connsiteX2" fmla="*/ 5112774 w 5112774"/>
              <a:gd name="connsiteY2" fmla="*/ 1640454 h 1640475"/>
              <a:gd name="connsiteX0" fmla="*/ 0 w 5112774"/>
              <a:gd name="connsiteY0" fmla="*/ 1640454 h 1640475"/>
              <a:gd name="connsiteX1" fmla="*/ 3657600 w 5112774"/>
              <a:gd name="connsiteY1" fmla="*/ 8299 h 1640475"/>
              <a:gd name="connsiteX2" fmla="*/ 5112774 w 5112774"/>
              <a:gd name="connsiteY2" fmla="*/ 1640454 h 1640475"/>
              <a:gd name="connsiteX0" fmla="*/ 0 w 5112774"/>
              <a:gd name="connsiteY0" fmla="*/ 1675651 h 1675676"/>
              <a:gd name="connsiteX1" fmla="*/ 3657600 w 5112774"/>
              <a:gd name="connsiteY1" fmla="*/ 43496 h 1675676"/>
              <a:gd name="connsiteX2" fmla="*/ 5112774 w 5112774"/>
              <a:gd name="connsiteY2" fmla="*/ 1675651 h 1675676"/>
              <a:gd name="connsiteX0" fmla="*/ 0 w 5112774"/>
              <a:gd name="connsiteY0" fmla="*/ 1632631 h 1632651"/>
              <a:gd name="connsiteX1" fmla="*/ 3657600 w 5112774"/>
              <a:gd name="connsiteY1" fmla="*/ 476 h 1632651"/>
              <a:gd name="connsiteX2" fmla="*/ 5112774 w 5112774"/>
              <a:gd name="connsiteY2" fmla="*/ 1632631 h 1632651"/>
              <a:gd name="connsiteX0" fmla="*/ 0 w 5112774"/>
              <a:gd name="connsiteY0" fmla="*/ 1632631 h 1632651"/>
              <a:gd name="connsiteX1" fmla="*/ 3657600 w 5112774"/>
              <a:gd name="connsiteY1" fmla="*/ 476 h 1632651"/>
              <a:gd name="connsiteX2" fmla="*/ 5112774 w 5112774"/>
              <a:gd name="connsiteY2" fmla="*/ 1632631 h 1632651"/>
              <a:gd name="connsiteX0" fmla="*/ 0 w 5112774"/>
              <a:gd name="connsiteY0" fmla="*/ 1632631 h 1632651"/>
              <a:gd name="connsiteX1" fmla="*/ 3657600 w 5112774"/>
              <a:gd name="connsiteY1" fmla="*/ 476 h 1632651"/>
              <a:gd name="connsiteX2" fmla="*/ 5112774 w 5112774"/>
              <a:gd name="connsiteY2" fmla="*/ 1632631 h 1632651"/>
              <a:gd name="connsiteX0" fmla="*/ 0 w 5112774"/>
              <a:gd name="connsiteY0" fmla="*/ 1829226 h 1829243"/>
              <a:gd name="connsiteX1" fmla="*/ 3657600 w 5112774"/>
              <a:gd name="connsiteY1" fmla="*/ 426 h 1829243"/>
              <a:gd name="connsiteX2" fmla="*/ 5112774 w 5112774"/>
              <a:gd name="connsiteY2" fmla="*/ 1829226 h 1829243"/>
              <a:gd name="connsiteX0" fmla="*/ 0 w 5112774"/>
              <a:gd name="connsiteY0" fmla="*/ 1829226 h 1829243"/>
              <a:gd name="connsiteX1" fmla="*/ 3657600 w 5112774"/>
              <a:gd name="connsiteY1" fmla="*/ 426 h 1829243"/>
              <a:gd name="connsiteX2" fmla="*/ 5112774 w 5112774"/>
              <a:gd name="connsiteY2" fmla="*/ 1829226 h 1829243"/>
              <a:gd name="connsiteX0" fmla="*/ 0 w 5112774"/>
              <a:gd name="connsiteY0" fmla="*/ 1337764 h 1337788"/>
              <a:gd name="connsiteX1" fmla="*/ 2556387 w 5112774"/>
              <a:gd name="connsiteY1" fmla="*/ 577 h 1337788"/>
              <a:gd name="connsiteX2" fmla="*/ 5112774 w 5112774"/>
              <a:gd name="connsiteY2" fmla="*/ 1337764 h 1337788"/>
              <a:gd name="connsiteX0" fmla="*/ 0 w 5112774"/>
              <a:gd name="connsiteY0" fmla="*/ 1337764 h 1338907"/>
              <a:gd name="connsiteX1" fmla="*/ 2556387 w 5112774"/>
              <a:gd name="connsiteY1" fmla="*/ 577 h 1338907"/>
              <a:gd name="connsiteX2" fmla="*/ 5112774 w 5112774"/>
              <a:gd name="connsiteY2" fmla="*/ 1337764 h 1338907"/>
              <a:gd name="connsiteX0" fmla="*/ 0 w 5112774"/>
              <a:gd name="connsiteY0" fmla="*/ 1337764 h 1338907"/>
              <a:gd name="connsiteX1" fmla="*/ 2635045 w 5112774"/>
              <a:gd name="connsiteY1" fmla="*/ 577 h 1338907"/>
              <a:gd name="connsiteX2" fmla="*/ 5112774 w 5112774"/>
              <a:gd name="connsiteY2" fmla="*/ 1337764 h 1338907"/>
              <a:gd name="connsiteX0" fmla="*/ 0 w 5112774"/>
              <a:gd name="connsiteY0" fmla="*/ 1337771 h 1338914"/>
              <a:gd name="connsiteX1" fmla="*/ 2635045 w 5112774"/>
              <a:gd name="connsiteY1" fmla="*/ 584 h 1338914"/>
              <a:gd name="connsiteX2" fmla="*/ 5112774 w 5112774"/>
              <a:gd name="connsiteY2" fmla="*/ 1337771 h 1338914"/>
              <a:gd name="connsiteX0" fmla="*/ 0 w 7311964"/>
              <a:gd name="connsiteY0" fmla="*/ 3240980 h 3242123"/>
              <a:gd name="connsiteX1" fmla="*/ 2635045 w 7311964"/>
              <a:gd name="connsiteY1" fmla="*/ 1903793 h 3242123"/>
              <a:gd name="connsiteX2" fmla="*/ 7311964 w 7311964"/>
              <a:gd name="connsiteY2" fmla="*/ 68 h 3242123"/>
              <a:gd name="connsiteX0" fmla="*/ 0 w 7311964"/>
              <a:gd name="connsiteY0" fmla="*/ 3240912 h 3240912"/>
              <a:gd name="connsiteX1" fmla="*/ 7311964 w 7311964"/>
              <a:gd name="connsiteY1" fmla="*/ 0 h 3240912"/>
              <a:gd name="connsiteX0" fmla="*/ 0 w 7311964"/>
              <a:gd name="connsiteY0" fmla="*/ 3240912 h 3240912"/>
              <a:gd name="connsiteX1" fmla="*/ 7311964 w 7311964"/>
              <a:gd name="connsiteY1" fmla="*/ 0 h 3240912"/>
              <a:gd name="connsiteX0" fmla="*/ 0 w 7311964"/>
              <a:gd name="connsiteY0" fmla="*/ 3240912 h 3240912"/>
              <a:gd name="connsiteX1" fmla="*/ 7311964 w 7311964"/>
              <a:gd name="connsiteY1" fmla="*/ 0 h 3240912"/>
              <a:gd name="connsiteX0" fmla="*/ 0 w 7312014"/>
              <a:gd name="connsiteY0" fmla="*/ 3240912 h 3240912"/>
              <a:gd name="connsiteX1" fmla="*/ 7311964 w 7312014"/>
              <a:gd name="connsiteY1" fmla="*/ 0 h 3240912"/>
              <a:gd name="connsiteX0" fmla="*/ 0 w 7311964"/>
              <a:gd name="connsiteY0" fmla="*/ 3240912 h 3240912"/>
              <a:gd name="connsiteX1" fmla="*/ 7311964 w 7311964"/>
              <a:gd name="connsiteY1" fmla="*/ 0 h 3240912"/>
              <a:gd name="connsiteX0" fmla="*/ 0 w 7311964"/>
              <a:gd name="connsiteY0" fmla="*/ 3240912 h 3240912"/>
              <a:gd name="connsiteX1" fmla="*/ 7311964 w 7311964"/>
              <a:gd name="connsiteY1" fmla="*/ 0 h 3240912"/>
              <a:gd name="connsiteX0" fmla="*/ 0 w 7311964"/>
              <a:gd name="connsiteY0" fmla="*/ 3240912 h 3240912"/>
              <a:gd name="connsiteX1" fmla="*/ 7311964 w 7311964"/>
              <a:gd name="connsiteY1" fmla="*/ 0 h 3240912"/>
              <a:gd name="connsiteX0" fmla="*/ 0 w 7311964"/>
              <a:gd name="connsiteY0" fmla="*/ 3240912 h 3240912"/>
              <a:gd name="connsiteX1" fmla="*/ 7311964 w 7311964"/>
              <a:gd name="connsiteY1" fmla="*/ 0 h 3240912"/>
              <a:gd name="connsiteX0" fmla="*/ 0 w 7311964"/>
              <a:gd name="connsiteY0" fmla="*/ 3240912 h 3240912"/>
              <a:gd name="connsiteX1" fmla="*/ 7311964 w 7311964"/>
              <a:gd name="connsiteY1" fmla="*/ 0 h 324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11964" h="3240912">
                <a:moveTo>
                  <a:pt x="0" y="3240912"/>
                </a:moveTo>
                <a:cubicBezTo>
                  <a:pt x="7715378" y="3017135"/>
                  <a:pt x="6749741" y="3719332"/>
                  <a:pt x="7311964" y="0"/>
                </a:cubicBezTo>
              </a:path>
            </a:pathLst>
          </a:cu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3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06251" y="1368465"/>
            <a:ext cx="9144000" cy="756081"/>
          </a:xfrm>
          <a:prstGeom prst="rect">
            <a:avLst/>
          </a:prstGeom>
          <a:noFill/>
          <a:ln/>
        </p:spPr>
        <p:txBody>
          <a:bodyPr vert="horz" lIns="84406" tIns="42203" rIns="84406" bIns="42203" rtlCol="0" anchor="ctr">
            <a:noAutofit/>
          </a:bodyPr>
          <a:lstStyle/>
          <a:p>
            <a:pPr algn="ctr">
              <a:defRPr/>
            </a:pPr>
            <a:r>
              <a:rPr lang="en-US" altLang="ja-JP" sz="36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Human</a:t>
            </a:r>
            <a:r>
              <a:rPr lang="ja-JP" altLang="en-US" sz="36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＝</a:t>
            </a:r>
            <a:r>
              <a:rPr lang="en-US" altLang="ja-JP" sz="36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Animal</a:t>
            </a:r>
            <a:r>
              <a:rPr lang="ja-JP" altLang="en-US" sz="36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＋</a:t>
            </a:r>
            <a:r>
              <a:rPr lang="en-US" altLang="ja-JP" sz="36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Technology</a:t>
            </a:r>
          </a:p>
        </p:txBody>
      </p:sp>
      <p:sp>
        <p:nvSpPr>
          <p:cNvPr id="5" name="円/楕円 4"/>
          <p:cNvSpPr/>
          <p:nvPr/>
        </p:nvSpPr>
        <p:spPr>
          <a:xfrm>
            <a:off x="3258043" y="2564905"/>
            <a:ext cx="3223743" cy="322374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r"/>
            <a:endParaRPr lang="en-US" altLang="ja-JP" dirty="0" smtClean="0">
              <a:solidFill>
                <a:schemeClr val="tx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  <a:p>
            <a:pPr algn="r"/>
            <a:endParaRPr lang="en-US" altLang="ja-JP" dirty="0">
              <a:solidFill>
                <a:schemeClr val="tx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  <a:p>
            <a:pPr algn="r"/>
            <a:endParaRPr lang="en-US" altLang="ja-JP" dirty="0" smtClean="0">
              <a:solidFill>
                <a:schemeClr val="tx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  <a:p>
            <a:pPr algn="r"/>
            <a:endParaRPr lang="en-US" altLang="ja-JP" dirty="0">
              <a:solidFill>
                <a:schemeClr val="tx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  <a:p>
            <a:pPr algn="r"/>
            <a:r>
              <a:rPr lang="en-US" altLang="ja-JP" sz="3200" dirty="0" smtClean="0">
                <a:solidFill>
                  <a:schemeClr val="tx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      Technology</a:t>
            </a:r>
            <a:endParaRPr lang="en-US" altLang="ja-JP" sz="3200" dirty="0">
              <a:solidFill>
                <a:schemeClr val="tx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3287847" y="3477137"/>
            <a:ext cx="1299574" cy="129957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Animal</a:t>
            </a:r>
            <a:endParaRPr lang="en-US" altLang="ja-JP" dirty="0">
              <a:solidFill>
                <a:schemeClr val="tx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490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75547" y="2159865"/>
            <a:ext cx="8208912" cy="567061"/>
          </a:xfrm>
          <a:prstGeom prst="rect">
            <a:avLst/>
          </a:prstGeom>
          <a:noFill/>
          <a:ln/>
        </p:spPr>
        <p:txBody>
          <a:bodyPr vert="horz" lIns="63305" tIns="31652" rIns="63305" bIns="31652" rtlCol="0" anchor="ctr">
            <a:noAutofit/>
          </a:bodyPr>
          <a:lstStyle/>
          <a:p>
            <a:pPr algn="ctr">
              <a:defRPr/>
            </a:pPr>
            <a:r>
              <a:rPr lang="en-US" altLang="ja-JP" sz="33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Technological Development Never Stops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0493" y="3888061"/>
            <a:ext cx="9237692" cy="567061"/>
          </a:xfrm>
          <a:prstGeom prst="rect">
            <a:avLst/>
          </a:prstGeom>
          <a:noFill/>
          <a:ln/>
        </p:spPr>
        <p:txBody>
          <a:bodyPr vert="horz" lIns="63305" tIns="31652" rIns="63305" bIns="31652" rtlCol="0" anchor="ctr">
            <a:noAutofit/>
          </a:bodyPr>
          <a:lstStyle/>
          <a:p>
            <a:pPr algn="ctr"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Humans try to enhance their ability</a:t>
            </a:r>
          </a:p>
          <a:p>
            <a:pPr algn="ctr"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based on the mission stored in their genes:</a:t>
            </a:r>
          </a:p>
          <a:p>
            <a:pPr algn="ctr"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“To survive you must enhance your ability”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B9C44B-0E6A-45BB-8F8C-C7A7FB258168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906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0492" y="3154824"/>
            <a:ext cx="9166550" cy="567061"/>
          </a:xfrm>
          <a:prstGeom prst="rect">
            <a:avLst/>
          </a:prstGeom>
          <a:noFill/>
          <a:ln/>
        </p:spPr>
        <p:txBody>
          <a:bodyPr vert="horz" lIns="63305" tIns="31652" rIns="63305" bIns="31652" rtlCol="0" anchor="ctr">
            <a:noAutofit/>
          </a:bodyPr>
          <a:lstStyle/>
          <a:p>
            <a:pPr algn="ctr"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Technology that enhances human ability is highly attractive for humans, whose mission is to survive in this world.</a:t>
            </a:r>
          </a:p>
          <a:p>
            <a:pPr algn="ctr">
              <a:defRPr/>
            </a:pPr>
            <a:endParaRPr lang="en-US" altLang="ja-JP" sz="32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  <a:cs typeface="+mj-cs"/>
            </a:endParaRPr>
          </a:p>
          <a:p>
            <a:pPr algn="ctr"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Our goal is to obtain it and enrich our lives. (Economic development)</a:t>
            </a:r>
          </a:p>
          <a:p>
            <a:pPr algn="ctr">
              <a:defRPr/>
            </a:pPr>
            <a:endParaRPr lang="en-US" altLang="ja-JP" sz="32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  <a:cs typeface="+mj-cs"/>
            </a:endParaRPr>
          </a:p>
          <a:p>
            <a:pPr algn="ctr"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Therefore, technology rarely reverses direction </a:t>
            </a:r>
          </a:p>
          <a:p>
            <a:pPr algn="ctr"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in human history.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B9C44B-0E6A-45BB-8F8C-C7A7FB258168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80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/>
          <p:cNvGrpSpPr/>
          <p:nvPr/>
        </p:nvGrpSpPr>
        <p:grpSpPr>
          <a:xfrm>
            <a:off x="949865" y="640038"/>
            <a:ext cx="5333375" cy="1728247"/>
            <a:chOff x="114040" y="1262653"/>
            <a:chExt cx="6001088" cy="1944615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6383" y="1262653"/>
              <a:ext cx="2918745" cy="1944614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040" y="1262653"/>
              <a:ext cx="1577882" cy="1944614"/>
            </a:xfrm>
            <a:prstGeom prst="rect">
              <a:avLst/>
            </a:prstGeom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91923" y="1268361"/>
              <a:ext cx="1632303" cy="1938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グループ化 32"/>
          <p:cNvGrpSpPr/>
          <p:nvPr/>
        </p:nvGrpSpPr>
        <p:grpSpPr>
          <a:xfrm>
            <a:off x="949865" y="4439020"/>
            <a:ext cx="7927571" cy="1870300"/>
            <a:chOff x="522217" y="4592695"/>
            <a:chExt cx="8897665" cy="2099168"/>
          </a:xfrm>
        </p:grpSpPr>
        <p:pic>
          <p:nvPicPr>
            <p:cNvPr id="36" name="Picture 3" descr="C:\Research\[R72] 遠隔存在感(アンドロイド･ロボット)\展示・デモ\アルスエレクトロニカ2009\カフェの写真\IMG_9761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462" y="4592695"/>
              <a:ext cx="2853236" cy="2082742"/>
            </a:xfrm>
            <a:prstGeom prst="rect">
              <a:avLst/>
            </a:prstGeom>
            <a:noFill/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217" y="4612333"/>
              <a:ext cx="3130978" cy="2079530"/>
            </a:xfrm>
            <a:prstGeom prst="rect">
              <a:avLst/>
            </a:prstGeom>
          </p:spPr>
        </p:pic>
        <p:pic>
          <p:nvPicPr>
            <p:cNvPr id="35" name="Picture 2" descr="C:\Research\[R72] 遠隔存在感(アンドロイド･ロボット)\展示・デモ\アルスエレクトロニカ2009\メインギャラリー\IMG_2488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777" y="4643672"/>
              <a:ext cx="3049105" cy="2031765"/>
            </a:xfrm>
            <a:prstGeom prst="rect">
              <a:avLst/>
            </a:prstGeom>
            <a:noFill/>
          </p:spPr>
        </p:pic>
      </p:grpSp>
      <p:grpSp>
        <p:nvGrpSpPr>
          <p:cNvPr id="37" name="グループ化 36"/>
          <p:cNvGrpSpPr/>
          <p:nvPr/>
        </p:nvGrpSpPr>
        <p:grpSpPr>
          <a:xfrm>
            <a:off x="949865" y="2364053"/>
            <a:ext cx="3693072" cy="2124235"/>
            <a:chOff x="522217" y="2278499"/>
            <a:chExt cx="4106747" cy="2362179"/>
          </a:xfrm>
        </p:grpSpPr>
        <p:pic>
          <p:nvPicPr>
            <p:cNvPr id="38" name="図 37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217" y="2278499"/>
              <a:ext cx="4106747" cy="2362179"/>
            </a:xfrm>
            <a:prstGeom prst="rect">
              <a:avLst/>
            </a:prstGeom>
          </p:spPr>
        </p:pic>
        <p:sp>
          <p:nvSpPr>
            <p:cNvPr id="39" name="正方形/長方形 38"/>
            <p:cNvSpPr/>
            <p:nvPr/>
          </p:nvSpPr>
          <p:spPr>
            <a:xfrm>
              <a:off x="651578" y="4166388"/>
              <a:ext cx="977200" cy="376477"/>
            </a:xfrm>
            <a:prstGeom prst="rect">
              <a:avLst/>
            </a:prstGeom>
            <a:ln w="5715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" panose="020B0703020102020204" pitchFamily="34" charset="0"/>
                </a:rPr>
                <a:t>Android</a:t>
              </a: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2020397" y="3238597"/>
              <a:ext cx="977200" cy="376477"/>
            </a:xfrm>
            <a:prstGeom prst="rect">
              <a:avLst/>
            </a:prstGeom>
            <a:ln w="5715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" panose="020B0703020102020204" pitchFamily="34" charset="0"/>
                </a:rPr>
                <a:t>Android</a:t>
              </a: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3619568" y="3636360"/>
              <a:ext cx="913029" cy="376477"/>
            </a:xfrm>
            <a:prstGeom prst="rect">
              <a:avLst/>
            </a:prstGeom>
            <a:ln w="5715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" panose="020B0703020102020204" pitchFamily="34" charset="0"/>
                </a:rPr>
                <a:t>Human</a:t>
              </a:r>
            </a:p>
          </p:txBody>
        </p:sp>
      </p:grpSp>
      <p:pic>
        <p:nvPicPr>
          <p:cNvPr id="42" name="図 4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240" y="640037"/>
            <a:ext cx="2594196" cy="1728246"/>
          </a:xfrm>
          <a:prstGeom prst="rect">
            <a:avLst/>
          </a:prstGeom>
        </p:spPr>
      </p:pic>
      <p:sp>
        <p:nvSpPr>
          <p:cNvPr id="43" name="正方形/長方形 42"/>
          <p:cNvSpPr/>
          <p:nvPr/>
        </p:nvSpPr>
        <p:spPr>
          <a:xfrm>
            <a:off x="6010414" y="2910346"/>
            <a:ext cx="313984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24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Humanoid robots</a:t>
            </a:r>
          </a:p>
          <a:p>
            <a:pPr algn="ctr">
              <a:lnSpc>
                <a:spcPct val="90000"/>
              </a:lnSpc>
            </a:pPr>
            <a:r>
              <a:rPr lang="en-US" altLang="ja-JP" sz="24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and </a:t>
            </a:r>
          </a:p>
          <a:p>
            <a:pPr algn="ctr">
              <a:lnSpc>
                <a:spcPct val="90000"/>
              </a:lnSpc>
            </a:pPr>
            <a:r>
              <a:rPr lang="en-US" altLang="ja-JP" sz="24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Android robots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886" y="2362380"/>
            <a:ext cx="1669353" cy="21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469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スライド番号プレースホル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B9C44B-0E6A-45BB-8F8C-C7A7FB258168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00473" y="3055120"/>
            <a:ext cx="9586068" cy="567061"/>
          </a:xfrm>
          <a:prstGeom prst="rect">
            <a:avLst/>
          </a:prstGeom>
          <a:noFill/>
          <a:ln/>
        </p:spPr>
        <p:txBody>
          <a:bodyPr vert="horz" lIns="63305" tIns="31652" rIns="63305" bIns="31652" rtlCol="0" anchor="ctr">
            <a:noAutofit/>
          </a:bodyPr>
          <a:lstStyle/>
          <a:p>
            <a:pPr algn="ctr">
              <a:defRPr/>
            </a:pPr>
            <a:r>
              <a:rPr lang="en-US" altLang="ja-JP" sz="40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To What Extent Do We Use Machines </a:t>
            </a:r>
          </a:p>
          <a:p>
            <a:pPr algn="ctr">
              <a:defRPr/>
            </a:pPr>
            <a:r>
              <a:rPr lang="en-US" altLang="ja-JP" sz="40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in Our Daily Lives?</a:t>
            </a:r>
          </a:p>
          <a:p>
            <a:pPr algn="ctr">
              <a:defRPr/>
            </a:pPr>
            <a:endParaRPr lang="en-US" altLang="ja-JP" sz="40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  <a:p>
            <a:pPr algn="ctr">
              <a:defRPr/>
            </a:pPr>
            <a:endParaRPr lang="en-US" altLang="ja-JP" sz="40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  <a:p>
            <a:pPr algn="ctr">
              <a:defRPr/>
            </a:pPr>
            <a:r>
              <a:rPr lang="en-US" altLang="ja-JP" sz="40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90% machine / 10% flesh &amp; bones?</a:t>
            </a:r>
          </a:p>
        </p:txBody>
      </p:sp>
    </p:spTree>
    <p:extLst>
      <p:ext uri="{BB962C8B-B14F-4D97-AF65-F5344CB8AC3E}">
        <p14:creationId xmlns:p14="http://schemas.microsoft.com/office/powerpoint/2010/main" val="105402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97135" y="2492896"/>
            <a:ext cx="6858000" cy="567061"/>
          </a:xfrm>
          <a:prstGeom prst="rect">
            <a:avLst/>
          </a:prstGeom>
          <a:noFill/>
          <a:ln/>
        </p:spPr>
        <p:txBody>
          <a:bodyPr vert="horz" lIns="63305" tIns="31652" rIns="63305" bIns="31652" rtlCol="0" anchor="ctr">
            <a:noAutofit/>
          </a:bodyPr>
          <a:lstStyle/>
          <a:p>
            <a:pPr algn="ctr">
              <a:defRPr/>
            </a:pPr>
            <a:r>
              <a:rPr lang="en-US" altLang="ja-JP" sz="40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Evolution by Technology </a:t>
            </a:r>
          </a:p>
          <a:p>
            <a:pPr algn="ctr">
              <a:defRPr/>
            </a:pPr>
            <a:r>
              <a:rPr lang="en-US" altLang="ja-JP" sz="40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Beyond the Limitations of Life</a:t>
            </a:r>
          </a:p>
          <a:p>
            <a:pPr algn="ctr">
              <a:defRPr/>
            </a:pPr>
            <a:endParaRPr lang="en-US" altLang="ja-JP" sz="40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</p:txBody>
      </p:sp>
      <p:sp>
        <p:nvSpPr>
          <p:cNvPr id="3" name="右矢印 2"/>
          <p:cNvSpPr/>
          <p:nvPr/>
        </p:nvSpPr>
        <p:spPr>
          <a:xfrm>
            <a:off x="1322757" y="4237293"/>
            <a:ext cx="621069" cy="53146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000"/>
          </a:p>
        </p:txBody>
      </p:sp>
      <p:sp>
        <p:nvSpPr>
          <p:cNvPr id="2" name="正方形/長方形 1"/>
          <p:cNvSpPr/>
          <p:nvPr/>
        </p:nvSpPr>
        <p:spPr>
          <a:xfrm>
            <a:off x="1949163" y="4149080"/>
            <a:ext cx="7056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40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Replacing brain with computer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B9C44B-0E6A-45BB-8F8C-C7A7FB258168}" type="slidenum">
              <a:rPr lang="en-US" altLang="ja-JP" smtClean="0"/>
              <a:pPr>
                <a:defRPr/>
              </a:pPr>
              <a:t>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0209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95356" y="1177369"/>
            <a:ext cx="9144000" cy="756081"/>
          </a:xfrm>
          <a:prstGeom prst="rect">
            <a:avLst/>
          </a:prstGeom>
          <a:noFill/>
          <a:ln/>
        </p:spPr>
        <p:txBody>
          <a:bodyPr vert="horz" lIns="84406" tIns="42203" rIns="84406" bIns="42203" rtlCol="0" anchor="ctr">
            <a:noAutofit/>
          </a:bodyPr>
          <a:lstStyle/>
          <a:p>
            <a:pPr algn="ctr" defTabSz="844083">
              <a:defRPr/>
            </a:pPr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Human Evolution</a:t>
            </a:r>
            <a:endParaRPr lang="en-US" altLang="ja-JP" sz="40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  <a:cs typeface="+mj-cs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5853762" y="2365498"/>
            <a:ext cx="3223743" cy="322374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Technology</a:t>
            </a:r>
            <a:endParaRPr lang="en-US" altLang="ja-JP" dirty="0">
              <a:solidFill>
                <a:schemeClr val="tx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  <a:p>
            <a:pPr algn="ctr"/>
            <a:r>
              <a:rPr lang="en-US" altLang="ja-JP" dirty="0">
                <a:solidFill>
                  <a:schemeClr val="tx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(Inorganic material)</a:t>
            </a:r>
          </a:p>
        </p:txBody>
      </p:sp>
      <p:sp>
        <p:nvSpPr>
          <p:cNvPr id="5" name="右矢印 4"/>
          <p:cNvSpPr/>
          <p:nvPr/>
        </p:nvSpPr>
        <p:spPr>
          <a:xfrm>
            <a:off x="4324976" y="3429002"/>
            <a:ext cx="1276097" cy="97434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9" name="円/楕円 8"/>
          <p:cNvSpPr/>
          <p:nvPr/>
        </p:nvSpPr>
        <p:spPr>
          <a:xfrm>
            <a:off x="698990" y="2365498"/>
            <a:ext cx="3223743" cy="322374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r"/>
            <a:r>
              <a:rPr lang="en-US" altLang="ja-JP" dirty="0" smtClean="0">
                <a:solidFill>
                  <a:schemeClr val="tx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Technology</a:t>
            </a:r>
            <a:endParaRPr lang="en-US" altLang="ja-JP" sz="6600" dirty="0">
              <a:solidFill>
                <a:schemeClr val="tx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732223" y="3495469"/>
            <a:ext cx="864096" cy="86409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1662" dirty="0" smtClean="0">
                <a:solidFill>
                  <a:schemeClr val="tx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Animal</a:t>
            </a:r>
            <a:endParaRPr lang="en-US" altLang="ja-JP" sz="2215" dirty="0">
              <a:solidFill>
                <a:schemeClr val="tx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662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16496" y="3176972"/>
            <a:ext cx="9109012" cy="567061"/>
          </a:xfrm>
          <a:prstGeom prst="rect">
            <a:avLst/>
          </a:prstGeom>
          <a:noFill/>
          <a:ln/>
        </p:spPr>
        <p:txBody>
          <a:bodyPr vert="horz" lIns="63305" tIns="31652" rIns="63305" bIns="31652" rtlCol="0" anchor="ctr">
            <a:noAutofit/>
          </a:bodyPr>
          <a:lstStyle/>
          <a:p>
            <a:pPr algn="ctr">
              <a:defRPr/>
            </a:pPr>
            <a:r>
              <a:rPr lang="en-US" altLang="ja-JP" sz="40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Ultimate Aim of Human Evolution</a:t>
            </a:r>
          </a:p>
          <a:p>
            <a:pPr algn="ctr">
              <a:defRPr/>
            </a:pPr>
            <a:endParaRPr lang="en-US" altLang="ja-JP" sz="40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  <a:p>
            <a:pPr algn="ctr">
              <a:defRPr/>
            </a:pPr>
            <a:endParaRPr lang="en-US" altLang="ja-JP" sz="40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  <a:p>
            <a:pPr algn="ctr">
              <a:defRPr/>
            </a:pPr>
            <a:r>
              <a:rPr lang="en-US" altLang="ja-JP" sz="40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Immortality by</a:t>
            </a:r>
          </a:p>
          <a:p>
            <a:pPr algn="ctr">
              <a:defRPr/>
            </a:pPr>
            <a:r>
              <a:rPr lang="en-US" altLang="ja-JP" sz="40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replacing flesh &amp; </a:t>
            </a:r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bones</a:t>
            </a:r>
          </a:p>
          <a:p>
            <a:pPr algn="ctr">
              <a:defRPr/>
            </a:pPr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with </a:t>
            </a:r>
            <a:r>
              <a:rPr lang="en-US" altLang="ja-JP" sz="40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inorganic material 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B9C44B-0E6A-45BB-8F8C-C7A7FB258168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672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" y="3239986"/>
            <a:ext cx="9905998" cy="567061"/>
          </a:xfrm>
          <a:prstGeom prst="rect">
            <a:avLst/>
          </a:prstGeom>
          <a:noFill/>
          <a:ln/>
        </p:spPr>
        <p:txBody>
          <a:bodyPr vert="horz" lIns="63305" tIns="31652" rIns="63305" bIns="31652" rtlCol="0" anchor="ctr">
            <a:noAutofit/>
          </a:bodyPr>
          <a:lstStyle/>
          <a:p>
            <a:pPr algn="ctr"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Organic bodies are not a pre-condition </a:t>
            </a:r>
          </a:p>
          <a:p>
            <a:pPr algn="ctr"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for human existence in today’s world</a:t>
            </a:r>
          </a:p>
          <a:p>
            <a:pPr algn="ctr">
              <a:defRPr/>
            </a:pPr>
            <a:endParaRPr lang="en-US" altLang="ja-JP" sz="32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  <a:cs typeface="+mj-cs"/>
            </a:endParaRPr>
          </a:p>
          <a:p>
            <a:pPr algn="ctr"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What is the definition of ‘human’?</a:t>
            </a:r>
          </a:p>
          <a:p>
            <a:pPr algn="ctr">
              <a:defRPr/>
            </a:pPr>
            <a:endParaRPr lang="en-US" altLang="ja-JP" sz="32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  <a:cs typeface="+mj-cs"/>
            </a:endParaRPr>
          </a:p>
          <a:p>
            <a:pPr algn="ctr"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Humans come from, and return to inorganic material</a:t>
            </a:r>
          </a:p>
          <a:p>
            <a:pPr algn="ctr">
              <a:defRPr/>
            </a:pPr>
            <a:endParaRPr lang="en-US" altLang="ja-JP" sz="32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  <a:cs typeface="+mj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B9C44B-0E6A-45BB-8F8C-C7A7FB258168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43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40532" y="1195816"/>
            <a:ext cx="1262910" cy="930565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Inorganic</a:t>
            </a:r>
            <a:endParaRPr lang="ja-JP" altLang="en-US" sz="20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40532" y="2126380"/>
            <a:ext cx="1262910" cy="2850792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Organic</a:t>
            </a:r>
            <a:endParaRPr lang="ja-JP" altLang="en-US" sz="20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40532" y="4977172"/>
            <a:ext cx="1262910" cy="877945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Inorganic</a:t>
            </a:r>
            <a:endParaRPr lang="ja-JP" altLang="en-US" sz="20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072680" y="3465004"/>
            <a:ext cx="7200800" cy="567061"/>
          </a:xfrm>
          <a:prstGeom prst="rect">
            <a:avLst/>
          </a:prstGeom>
          <a:noFill/>
          <a:ln/>
        </p:spPr>
        <p:txBody>
          <a:bodyPr vert="horz" lIns="63305" tIns="31652" rIns="63305" bIns="31652" rtlCol="0" anchor="ctr"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4.5 B YBP</a:t>
            </a:r>
            <a:r>
              <a:rPr lang="ja-JP" altLang="en-US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　</a:t>
            </a: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	Birth of Planet Earth</a:t>
            </a:r>
          </a:p>
          <a:p>
            <a:pPr>
              <a:lnSpc>
                <a:spcPct val="120000"/>
              </a:lnSpc>
              <a:defRPr/>
            </a:pPr>
            <a:endParaRPr lang="en-US" altLang="ja-JP" sz="32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3.5 B YBP</a:t>
            </a:r>
            <a:r>
              <a:rPr lang="ja-JP" altLang="en-US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　</a:t>
            </a: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	Living creatures arrive</a:t>
            </a:r>
          </a:p>
          <a:p>
            <a:pPr>
              <a:lnSpc>
                <a:spcPct val="120000"/>
              </a:lnSpc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5 M YBP</a:t>
            </a:r>
            <a:r>
              <a:rPr lang="ja-JP" altLang="en-US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　</a:t>
            </a: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		Human beings arrive</a:t>
            </a:r>
          </a:p>
          <a:p>
            <a:pPr>
              <a:lnSpc>
                <a:spcPct val="120000"/>
              </a:lnSpc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10 K YBP</a:t>
            </a:r>
            <a:r>
              <a:rPr lang="ja-JP" altLang="en-US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　</a:t>
            </a: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	Agriculture starts</a:t>
            </a:r>
          </a:p>
          <a:p>
            <a:pPr>
              <a:lnSpc>
                <a:spcPct val="120000"/>
              </a:lnSpc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Present</a:t>
            </a:r>
            <a:r>
              <a:rPr lang="ja-JP" altLang="en-US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　</a:t>
            </a: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		Humans &amp; Machines</a:t>
            </a:r>
          </a:p>
          <a:p>
            <a:pPr>
              <a:lnSpc>
                <a:spcPct val="120000"/>
              </a:lnSpc>
              <a:defRPr/>
            </a:pP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?K </a:t>
            </a: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Year later	Inorganic Humans				</a:t>
            </a:r>
          </a:p>
        </p:txBody>
      </p:sp>
    </p:spTree>
    <p:extLst>
      <p:ext uri="{BB962C8B-B14F-4D97-AF65-F5344CB8AC3E}">
        <p14:creationId xmlns:p14="http://schemas.microsoft.com/office/powerpoint/2010/main" val="367793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95356" y="2930484"/>
            <a:ext cx="9144000" cy="756081"/>
          </a:xfrm>
          <a:prstGeom prst="rect">
            <a:avLst/>
          </a:prstGeom>
          <a:noFill/>
          <a:ln/>
        </p:spPr>
        <p:txBody>
          <a:bodyPr vert="horz" lIns="84406" tIns="42203" rIns="84406" bIns="42203" rtlCol="0" anchor="ctr">
            <a:noAutofit/>
          </a:bodyPr>
          <a:lstStyle/>
          <a:p>
            <a:pPr algn="ctr">
              <a:defRPr/>
            </a:pPr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The Reason </a:t>
            </a:r>
          </a:p>
          <a:p>
            <a:pPr algn="ctr">
              <a:defRPr/>
            </a:pPr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That Organic Material Exists</a:t>
            </a:r>
          </a:p>
          <a:p>
            <a:pPr algn="ctr">
              <a:defRPr/>
            </a:pPr>
            <a:endParaRPr lang="en-US" altLang="ja-JP" sz="32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  <a:p>
            <a:pPr algn="ctr">
              <a:defRPr/>
            </a:pPr>
            <a:endParaRPr lang="en-US" altLang="ja-JP" sz="3200" dirty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  <a:p>
            <a:pPr algn="ctr">
              <a:defRPr/>
            </a:pP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Human’s </a:t>
            </a: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organic body is </a:t>
            </a: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a </a:t>
            </a: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method </a:t>
            </a:r>
          </a:p>
          <a:p>
            <a:pPr algn="ctr"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for accelerating the </a:t>
            </a: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evolution </a:t>
            </a:r>
          </a:p>
          <a:p>
            <a:pPr algn="ctr">
              <a:defRPr/>
            </a:pP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(to make </a:t>
            </a: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it intelligent) </a:t>
            </a:r>
          </a:p>
        </p:txBody>
      </p:sp>
    </p:spTree>
    <p:extLst>
      <p:ext uri="{BB962C8B-B14F-4D97-AF65-F5344CB8AC3E}">
        <p14:creationId xmlns:p14="http://schemas.microsoft.com/office/powerpoint/2010/main" val="18809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0492" y="2960948"/>
            <a:ext cx="9144000" cy="756081"/>
          </a:xfrm>
          <a:prstGeom prst="rect">
            <a:avLst/>
          </a:prstGeom>
          <a:noFill/>
          <a:ln/>
        </p:spPr>
        <p:txBody>
          <a:bodyPr vert="horz" lIns="84406" tIns="42203" rIns="84406" bIns="42203" rtlCol="0" anchor="ctr">
            <a:noAutofit/>
          </a:bodyPr>
          <a:lstStyle/>
          <a:p>
            <a:pPr algn="ctr">
              <a:defRPr/>
            </a:pP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Organic</a:t>
            </a:r>
          </a:p>
          <a:p>
            <a:pPr algn="ctr">
              <a:defRPr/>
            </a:pP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that </a:t>
            </a: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has </a:t>
            </a: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a complicated </a:t>
            </a: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molecular structure</a:t>
            </a:r>
          </a:p>
          <a:p>
            <a:pPr algn="ctr">
              <a:defRPr/>
            </a:pP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is highly adaptable to the environment</a:t>
            </a:r>
          </a:p>
          <a:p>
            <a:pPr algn="ctr">
              <a:defRPr/>
            </a:pPr>
            <a:endParaRPr lang="en-US" altLang="ja-JP" sz="3200" dirty="0">
              <a:solidFill>
                <a:schemeClr val="bg1"/>
              </a:solidFill>
              <a:ea typeface="HGPｺﾞｼｯｸE" pitchFamily="50" charset="-128"/>
            </a:endParaRPr>
          </a:p>
          <a:p>
            <a:pPr algn="ctr">
              <a:defRPr/>
            </a:pP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On </a:t>
            </a: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the other hand, </a:t>
            </a:r>
            <a:endParaRPr lang="en-US" altLang="ja-JP" sz="3200" dirty="0" smtClean="0">
              <a:solidFill>
                <a:schemeClr val="bg1"/>
              </a:solidFill>
              <a:latin typeface="Franklin Gothic Demi" panose="020B0703020102020204" pitchFamily="34" charset="0"/>
              <a:ea typeface="HGPｺﾞｼｯｸE" pitchFamily="50" charset="-128"/>
            </a:endParaRPr>
          </a:p>
          <a:p>
            <a:pPr algn="ctr">
              <a:defRPr/>
            </a:pP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the </a:t>
            </a: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complicated structure </a:t>
            </a:r>
          </a:p>
          <a:p>
            <a:pPr algn="ctr">
              <a:defRPr/>
            </a:pPr>
            <a:r>
              <a:rPr lang="en-US" altLang="ja-JP" sz="32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is very </a:t>
            </a: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fragile</a:t>
            </a:r>
            <a:endParaRPr lang="en-US" altLang="ja-JP" sz="3200" dirty="0">
              <a:solidFill>
                <a:schemeClr val="bg1"/>
              </a:solidFill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08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3390982" y="2132857"/>
            <a:ext cx="3124039" cy="3124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3600" dirty="0" smtClean="0">
                <a:solidFill>
                  <a:schemeClr val="tx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Inorganic</a:t>
            </a:r>
            <a:endParaRPr lang="en-US" altLang="ja-JP" sz="3600" dirty="0">
              <a:solidFill>
                <a:schemeClr val="tx1"/>
              </a:solidFill>
              <a:latin typeface="Franklin Gothic Demi" panose="020B0703020102020204" pitchFamily="34" charset="0"/>
              <a:ea typeface="HGPｺﾞｼｯｸE" panose="020B0900000000000000" pitchFamily="50" charset="-128"/>
            </a:endParaRPr>
          </a:p>
          <a:p>
            <a:pPr algn="ctr"/>
            <a:r>
              <a:rPr lang="en-US" altLang="ja-JP" sz="3600" dirty="0">
                <a:solidFill>
                  <a:schemeClr val="tx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intelligent life</a:t>
            </a:r>
          </a:p>
        </p:txBody>
      </p:sp>
    </p:spTree>
    <p:extLst>
      <p:ext uri="{BB962C8B-B14F-4D97-AF65-F5344CB8AC3E}">
        <p14:creationId xmlns:p14="http://schemas.microsoft.com/office/powerpoint/2010/main" val="212546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スライド番号プレースホル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B9C44B-0E6A-45BB-8F8C-C7A7FB258168}" type="slidenum">
              <a:rPr lang="en-US" altLang="ja-JP" smtClean="0"/>
              <a:pPr>
                <a:defRPr/>
              </a:pPr>
              <a:t>39</a:t>
            </a:fld>
            <a:endParaRPr lang="en-US" altLang="ja-JP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875" y="203200"/>
            <a:ext cx="4286250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5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866230" y="722467"/>
            <a:ext cx="8370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4000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itchFamily="50" charset="-128"/>
              </a:rPr>
              <a:t>Why Do We Need Humanoid Robots?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2792760" y="2204864"/>
            <a:ext cx="6822756" cy="377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2407" indent="-202407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Humans have a brain that recognizes humans.</a:t>
            </a:r>
          </a:p>
          <a:p>
            <a:pPr marL="202407" indent="-202407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The ideal interface for humans is a human.</a:t>
            </a:r>
          </a:p>
          <a:p>
            <a:pPr marL="202407" indent="-202407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Therefore, information media devices, e.g.,</a:t>
            </a:r>
            <a:r>
              <a:rPr lang="ja-JP" altLang="en-US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talking rice cookers, should be at least partially humanlike.</a:t>
            </a:r>
          </a:p>
          <a:p>
            <a:pPr marL="202407" indent="-202407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dirty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Conversely, to understand humans, very humanlike robots (‘androids’) are needed. </a:t>
            </a:r>
          </a:p>
        </p:txBody>
      </p:sp>
      <p:pic>
        <p:nvPicPr>
          <p:cNvPr id="7" name="図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8" y="2528900"/>
            <a:ext cx="2178242" cy="2844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B9C44B-0E6A-45BB-8F8C-C7A7FB258168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0641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647" y="3866812"/>
            <a:ext cx="2593683" cy="2685033"/>
          </a:xfrm>
          <a:prstGeom prst="rect">
            <a:avLst/>
          </a:prstGeom>
        </p:spPr>
      </p:pic>
      <p:sp>
        <p:nvSpPr>
          <p:cNvPr id="13" name="スライド番号プレースホル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B9C44B-0E6A-45BB-8F8C-C7A7FB258168}" type="slidenum">
              <a:rPr lang="en-US" altLang="ja-JP" smtClean="0"/>
              <a:pPr>
                <a:defRPr/>
              </a:pPr>
              <a:t>40</a:t>
            </a:fld>
            <a:endParaRPr lang="en-US" altLang="ja-JP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056" y="4235235"/>
            <a:ext cx="1585177" cy="233750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944" y="392211"/>
            <a:ext cx="2970771" cy="372086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680" y="4905164"/>
            <a:ext cx="3240360" cy="154817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91" y="764704"/>
            <a:ext cx="1764527" cy="181217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280" y="1407825"/>
            <a:ext cx="1728192" cy="218719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8274">
            <a:off x="597299" y="3072017"/>
            <a:ext cx="2088470" cy="23264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3718" y="1988840"/>
            <a:ext cx="2021317" cy="13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4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647" y="3866812"/>
            <a:ext cx="2593683" cy="2685033"/>
          </a:xfrm>
          <a:prstGeom prst="rect">
            <a:avLst/>
          </a:prstGeom>
        </p:spPr>
      </p:pic>
      <p:sp>
        <p:nvSpPr>
          <p:cNvPr id="13" name="スライド番号プレースホル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B9C44B-0E6A-45BB-8F8C-C7A7FB258168}" type="slidenum">
              <a:rPr lang="en-US" altLang="ja-JP" smtClean="0"/>
              <a:pPr>
                <a:defRPr/>
              </a:pPr>
              <a:t>41</a:t>
            </a:fld>
            <a:endParaRPr lang="en-US" altLang="ja-JP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056" y="4235235"/>
            <a:ext cx="1585177" cy="233750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944" y="392211"/>
            <a:ext cx="2970771" cy="372086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680" y="4905164"/>
            <a:ext cx="3240360" cy="154817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91" y="764704"/>
            <a:ext cx="1764527" cy="181217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280" y="1407825"/>
            <a:ext cx="1728192" cy="218719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8274">
            <a:off x="597299" y="3072017"/>
            <a:ext cx="2088470" cy="23264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3718" y="1988840"/>
            <a:ext cx="2021317" cy="1303218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153756" y="2973226"/>
            <a:ext cx="5868652" cy="11058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vert="horz" lIns="63305" tIns="31652" rIns="63305" bIns="31652" rtlCol="0" anchor="ctr">
            <a:noAutofit/>
          </a:bodyPr>
          <a:lstStyle/>
          <a:p>
            <a:pPr algn="ctr">
              <a:defRPr/>
            </a:pPr>
            <a:r>
              <a:rPr lang="en-US" altLang="ja-JP" sz="4000" dirty="0">
                <a:solidFill>
                  <a:sysClr val="windowText" lastClr="000000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Diversity = Evolution</a:t>
            </a:r>
          </a:p>
        </p:txBody>
      </p:sp>
    </p:spTree>
    <p:extLst>
      <p:ext uri="{BB962C8B-B14F-4D97-AF65-F5344CB8AC3E}">
        <p14:creationId xmlns:p14="http://schemas.microsoft.com/office/powerpoint/2010/main" val="203758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647" y="3866812"/>
            <a:ext cx="2593683" cy="2685033"/>
          </a:xfrm>
          <a:prstGeom prst="rect">
            <a:avLst/>
          </a:prstGeom>
        </p:spPr>
      </p:pic>
      <p:sp>
        <p:nvSpPr>
          <p:cNvPr id="13" name="スライド番号プレースホル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B9C44B-0E6A-45BB-8F8C-C7A7FB258168}" type="slidenum">
              <a:rPr lang="en-US" altLang="ja-JP" smtClean="0"/>
              <a:pPr>
                <a:defRPr/>
              </a:pPr>
              <a:t>42</a:t>
            </a:fld>
            <a:endParaRPr lang="en-US" altLang="ja-JP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056" y="4235235"/>
            <a:ext cx="1585177" cy="233750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944" y="392211"/>
            <a:ext cx="2970771" cy="372086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680" y="4905164"/>
            <a:ext cx="3240360" cy="154817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91" y="764704"/>
            <a:ext cx="1764527" cy="181217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280" y="1407825"/>
            <a:ext cx="1728192" cy="218719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8274">
            <a:off x="597299" y="3072017"/>
            <a:ext cx="2088470" cy="23264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3718" y="1988840"/>
            <a:ext cx="2021317" cy="1303218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586625" y="1954498"/>
            <a:ext cx="6966775" cy="11058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vert="horz" lIns="63305" tIns="31652" rIns="63305" bIns="31652" rtlCol="0" anchor="ctr">
            <a:noAutofit/>
          </a:bodyPr>
          <a:lstStyle/>
          <a:p>
            <a:pPr algn="ctr">
              <a:defRPr/>
            </a:pPr>
            <a:r>
              <a:rPr lang="en-US" altLang="ja-JP" sz="4000" dirty="0">
                <a:solidFill>
                  <a:sysClr val="windowText" lastClr="000000"/>
                </a:solidFill>
                <a:latin typeface="Franklin Gothic Demi" panose="020B0703020102020204" pitchFamily="34" charset="0"/>
                <a:ea typeface="HGPｺﾞｼｯｸE" pitchFamily="50" charset="-128"/>
                <a:cs typeface="+mj-cs"/>
              </a:rPr>
              <a:t>Diversity = Happiness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1586624" y="3825044"/>
            <a:ext cx="6966775" cy="14664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marL="198835" indent="-198835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l"/>
            </a:pPr>
            <a:r>
              <a:rPr lang="en-US" altLang="ja-JP" sz="3200" dirty="0">
                <a:solidFill>
                  <a:sysClr val="windowText" lastClr="000000"/>
                </a:solidFill>
                <a:latin typeface="Franklin Gothic Demi" panose="020B0703020102020204" pitchFamily="34" charset="0"/>
                <a:ea typeface="HGPGothicE" charset="-128"/>
                <a:cs typeface="HGPGothicE" charset="-128"/>
              </a:rPr>
              <a:t>People can have different values.</a:t>
            </a:r>
          </a:p>
          <a:p>
            <a:pPr marL="198835" indent="-198835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l"/>
            </a:pPr>
            <a:r>
              <a:rPr lang="en-US" altLang="ja-JP" sz="3200" dirty="0">
                <a:solidFill>
                  <a:sysClr val="windowText" lastClr="000000"/>
                </a:solidFill>
                <a:latin typeface="Franklin Gothic Demi" panose="020B0703020102020204" pitchFamily="34" charset="0"/>
                <a:ea typeface="HGPGothicE" charset="-128"/>
                <a:cs typeface="HGPGothicE" charset="-128"/>
              </a:rPr>
              <a:t>People can have unique lives.</a:t>
            </a:r>
          </a:p>
        </p:txBody>
      </p:sp>
    </p:spTree>
    <p:extLst>
      <p:ext uri="{BB962C8B-B14F-4D97-AF65-F5344CB8AC3E}">
        <p14:creationId xmlns:p14="http://schemas.microsoft.com/office/powerpoint/2010/main" val="74606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2"/>
          <p:cNvSpPr txBox="1">
            <a:spLocks/>
          </p:cNvSpPr>
          <p:nvPr/>
        </p:nvSpPr>
        <p:spPr>
          <a:xfrm>
            <a:off x="-9981" y="531542"/>
            <a:ext cx="9906000" cy="593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Human-Robot Symbiotic Society</a:t>
            </a:r>
            <a:endParaRPr lang="ja-JP" altLang="en-US" sz="3200" dirty="0">
              <a:solidFill>
                <a:schemeClr val="bg1"/>
              </a:solidFill>
              <a:latin typeface="Franklin Gothic Demi" panose="020B0703020102020204" pitchFamily="34" charset="0"/>
              <a:ea typeface="HGPGothicE" charset="-128"/>
              <a:cs typeface="Tahoma" panose="020B0604030504040204" pitchFamily="34" charset="0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848544" y="1466992"/>
            <a:ext cx="8208912" cy="4734316"/>
            <a:chOff x="920552" y="1232756"/>
            <a:chExt cx="8208912" cy="4734316"/>
          </a:xfrm>
        </p:grpSpPr>
        <p:sp>
          <p:nvSpPr>
            <p:cNvPr id="10" name="アーチ 9"/>
            <p:cNvSpPr/>
            <p:nvPr/>
          </p:nvSpPr>
          <p:spPr>
            <a:xfrm flipV="1">
              <a:off x="920552" y="4977172"/>
              <a:ext cx="8208912" cy="916446"/>
            </a:xfrm>
            <a:prstGeom prst="blockArc">
              <a:avLst>
                <a:gd name="adj1" fmla="val 20268700"/>
                <a:gd name="adj2" fmla="val 11907689"/>
                <a:gd name="adj3" fmla="val 180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/>
              <a:endParaRPr kumimoji="1" lang="ja-JP" altLang="en-US" sz="3200">
                <a:solidFill>
                  <a:schemeClr val="bg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endParaRPr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2756756" y="5517232"/>
              <a:ext cx="4536504" cy="4498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  <a:latin typeface="Franklin Gothic Demi Cond" panose="020B0706030402020204" pitchFamily="34" charset="0"/>
                  <a:ea typeface="HGPGothicE" charset="-128"/>
                  <a:cs typeface="HGPGothicE" charset="-128"/>
                </a:rPr>
                <a:t>Information/sensor </a:t>
              </a:r>
              <a:r>
                <a:rPr kumimoji="1" lang="en-US" altLang="ja-JP" dirty="0">
                  <a:solidFill>
                    <a:schemeClr val="tx1"/>
                  </a:solidFill>
                  <a:latin typeface="Franklin Gothic Demi Cond" panose="020B0706030402020204" pitchFamily="34" charset="0"/>
                  <a:ea typeface="HGPGothicE" charset="-128"/>
                  <a:cs typeface="HGPGothicE" charset="-128"/>
                </a:rPr>
                <a:t>network</a:t>
              </a:r>
              <a:endParaRPr kumimoji="1" lang="ja-JP" altLang="en-US" dirty="0">
                <a:solidFill>
                  <a:schemeClr val="tx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endParaRPr>
            </a:p>
          </p:txBody>
        </p:sp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1658058" y="1232756"/>
              <a:ext cx="6733901" cy="4313407"/>
            </a:xfrm>
            <a:prstGeom prst="roundRect">
              <a:avLst>
                <a:gd name="adj" fmla="val 1767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127000"/>
            </a:effectLst>
          </p:spPr>
        </p:pic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3F4B6-7EEC-4F29-8B7B-82459F171F1E}" type="slidenum">
              <a:rPr lang="en-US" altLang="ja-JP" smtClean="0"/>
              <a:pPr>
                <a:defRPr/>
              </a:pPr>
              <a:t>43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7000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88032" y="332656"/>
            <a:ext cx="9345488" cy="7207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Constructive Science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altLang="ja-JP" sz="4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with Intelligent Systems</a:t>
            </a:r>
          </a:p>
        </p:txBody>
      </p:sp>
      <p:grpSp>
        <p:nvGrpSpPr>
          <p:cNvPr id="50" name="グループ化 49"/>
          <p:cNvGrpSpPr/>
          <p:nvPr/>
        </p:nvGrpSpPr>
        <p:grpSpPr>
          <a:xfrm>
            <a:off x="3624486" y="3743344"/>
            <a:ext cx="2772308" cy="669209"/>
            <a:chOff x="4307690" y="2466301"/>
            <a:chExt cx="1225790" cy="804124"/>
          </a:xfrm>
          <a:solidFill>
            <a:schemeClr val="bg1"/>
          </a:solidFill>
        </p:grpSpPr>
        <p:sp>
          <p:nvSpPr>
            <p:cNvPr id="52" name="右矢印 51"/>
            <p:cNvSpPr/>
            <p:nvPr/>
          </p:nvSpPr>
          <p:spPr>
            <a:xfrm flipH="1">
              <a:off x="4308394" y="2466301"/>
              <a:ext cx="1225086" cy="417489"/>
            </a:xfrm>
            <a:prstGeom prst="rightArrow">
              <a:avLst/>
            </a:prstGeom>
            <a:grp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53" name="右矢印 52"/>
            <p:cNvSpPr/>
            <p:nvPr/>
          </p:nvSpPr>
          <p:spPr>
            <a:xfrm>
              <a:off x="4307690" y="2852936"/>
              <a:ext cx="1225086" cy="417489"/>
            </a:xfrm>
            <a:prstGeom prst="rightArrow">
              <a:avLst/>
            </a:prstGeom>
            <a:grp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54" name="角丸四角形 53"/>
          <p:cNvSpPr/>
          <p:nvPr/>
        </p:nvSpPr>
        <p:spPr>
          <a:xfrm>
            <a:off x="1946539" y="3320988"/>
            <a:ext cx="1548057" cy="1513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  <a:t>Intelligent</a:t>
            </a:r>
          </a:p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  <a:t>robotics</a:t>
            </a:r>
            <a:endParaRPr lang="en-US" altLang="ja-JP" sz="2000" dirty="0">
              <a:solidFill>
                <a:schemeClr val="tx1"/>
              </a:solidFill>
              <a:latin typeface="Franklin Gothic Demi Cond" panose="020B0706030402020204" pitchFamily="34" charset="0"/>
              <a:ea typeface="HGPGothicE" charset="-128"/>
              <a:cs typeface="HGPGothicE" charset="-128"/>
            </a:endParaRPr>
          </a:p>
        </p:txBody>
      </p:sp>
      <p:sp>
        <p:nvSpPr>
          <p:cNvPr id="65" name="角丸四角形 64"/>
          <p:cNvSpPr/>
          <p:nvPr/>
        </p:nvSpPr>
        <p:spPr>
          <a:xfrm>
            <a:off x="6526684" y="3320988"/>
            <a:ext cx="1548057" cy="1513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  <a:t>Cognitive</a:t>
            </a:r>
          </a:p>
          <a:p>
            <a:pPr algn="ctr"/>
            <a:r>
              <a:rPr lang="en-US" altLang="ja-JP" sz="2000" dirty="0">
                <a:solidFill>
                  <a:schemeClr val="tx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  <a:t>&amp; Neuro-</a:t>
            </a:r>
          </a:p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GothicE" charset="-128"/>
                <a:cs typeface="HGPGothicE" charset="-128"/>
              </a:rPr>
              <a:t>science</a:t>
            </a:r>
            <a:endParaRPr lang="en-US" altLang="ja-JP" sz="2000" dirty="0">
              <a:solidFill>
                <a:schemeClr val="tx1"/>
              </a:solidFill>
              <a:latin typeface="Franklin Gothic Demi Cond" panose="020B0706030402020204" pitchFamily="34" charset="0"/>
              <a:ea typeface="HGPGothicE" charset="-128"/>
              <a:cs typeface="HGPGothicE" charset="-128"/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3214086" y="4278748"/>
            <a:ext cx="342038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Understanding humans</a:t>
            </a:r>
          </a:p>
          <a:p>
            <a:pPr algn="ctr">
              <a:lnSpc>
                <a:spcPct val="90000"/>
              </a:lnSpc>
            </a:pPr>
            <a:r>
              <a:rPr lang="en-US" altLang="ja-JP" sz="1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by </a:t>
            </a:r>
            <a:r>
              <a:rPr lang="en-US" altLang="ja-JP" sz="1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using the </a:t>
            </a:r>
            <a:r>
              <a:rPr lang="en-US" altLang="ja-JP" sz="1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robots</a:t>
            </a:r>
            <a:endParaRPr lang="en-US" altLang="ja-JP" sz="16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3397769" y="3338115"/>
            <a:ext cx="326328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</a:pPr>
            <a:r>
              <a:rPr lang="en-US" altLang="ja-JP" sz="1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Developing </a:t>
            </a:r>
            <a:r>
              <a:rPr lang="en-US" altLang="ja-JP" sz="1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humanlike robots </a:t>
            </a:r>
            <a:endParaRPr lang="en-US" altLang="ja-JP" sz="1600" dirty="0" smtClean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</a:pPr>
            <a:r>
              <a:rPr lang="en-US" altLang="ja-JP" sz="1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based </a:t>
            </a:r>
            <a:r>
              <a:rPr lang="en-US" altLang="ja-JP" sz="1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on knowledge in </a:t>
            </a:r>
            <a:r>
              <a:rPr lang="en-US" altLang="ja-JP" sz="1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science</a:t>
            </a:r>
          </a:p>
        </p:txBody>
      </p:sp>
      <p:pic>
        <p:nvPicPr>
          <p:cNvPr id="71" name="図 70"/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510" y="4978801"/>
            <a:ext cx="1912117" cy="1293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</a:ln>
          <a:effectLst/>
        </p:spPr>
      </p:pic>
      <p:grpSp>
        <p:nvGrpSpPr>
          <p:cNvPr id="78" name="Group 207"/>
          <p:cNvGrpSpPr/>
          <p:nvPr/>
        </p:nvGrpSpPr>
        <p:grpSpPr>
          <a:xfrm>
            <a:off x="2243117" y="5175804"/>
            <a:ext cx="228987" cy="830373"/>
            <a:chOff x="0" y="0"/>
            <a:chExt cx="475375" cy="1723851"/>
          </a:xfrm>
        </p:grpSpPr>
        <p:sp>
          <p:nvSpPr>
            <p:cNvPr id="79" name="Shape 204"/>
            <p:cNvSpPr/>
            <p:nvPr/>
          </p:nvSpPr>
          <p:spPr>
            <a:xfrm>
              <a:off x="0" y="383381"/>
              <a:ext cx="475376" cy="772390"/>
            </a:xfrm>
            <a:prstGeom prst="roundRect">
              <a:avLst>
                <a:gd name="adj" fmla="val 912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600"/>
              </a:pPr>
              <a:endParaRPr sz="1400"/>
            </a:p>
          </p:txBody>
        </p:sp>
        <p:sp>
          <p:nvSpPr>
            <p:cNvPr id="80" name="Shape 205"/>
            <p:cNvSpPr/>
            <p:nvPr/>
          </p:nvSpPr>
          <p:spPr>
            <a:xfrm>
              <a:off x="59923" y="1059936"/>
              <a:ext cx="355545" cy="663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7662" y="21600"/>
                  </a:lnTo>
                  <a:lnTo>
                    <a:pt x="401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600"/>
              </a:pPr>
              <a:endParaRPr sz="1400"/>
            </a:p>
          </p:txBody>
        </p:sp>
        <p:sp>
          <p:nvSpPr>
            <p:cNvPr id="81" name="Shape 206"/>
            <p:cNvSpPr/>
            <p:nvPr/>
          </p:nvSpPr>
          <p:spPr>
            <a:xfrm>
              <a:off x="71601" y="0"/>
              <a:ext cx="321947" cy="311720"/>
            </a:xfrm>
            <a:prstGeom prst="roundRect">
              <a:avLst>
                <a:gd name="adj" fmla="val 2778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600"/>
              </a:pPr>
              <a:endParaRPr sz="1400"/>
            </a:p>
          </p:txBody>
        </p:sp>
      </p:grpSp>
      <p:grpSp>
        <p:nvGrpSpPr>
          <p:cNvPr id="88" name="Group 203"/>
          <p:cNvGrpSpPr/>
          <p:nvPr/>
        </p:nvGrpSpPr>
        <p:grpSpPr>
          <a:xfrm>
            <a:off x="2937921" y="5186855"/>
            <a:ext cx="228987" cy="832335"/>
            <a:chOff x="0" y="0"/>
            <a:chExt cx="475375" cy="1727924"/>
          </a:xfrm>
        </p:grpSpPr>
        <p:sp>
          <p:nvSpPr>
            <p:cNvPr id="89" name="Shape 199"/>
            <p:cNvSpPr/>
            <p:nvPr/>
          </p:nvSpPr>
          <p:spPr>
            <a:xfrm>
              <a:off x="69065" y="0"/>
              <a:ext cx="337246" cy="321946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600"/>
              </a:pPr>
              <a:endParaRPr sz="1400"/>
            </a:p>
          </p:txBody>
        </p:sp>
        <p:sp>
          <p:nvSpPr>
            <p:cNvPr id="90" name="Shape 200"/>
            <p:cNvSpPr/>
            <p:nvPr/>
          </p:nvSpPr>
          <p:spPr>
            <a:xfrm>
              <a:off x="0" y="378268"/>
              <a:ext cx="475376" cy="772390"/>
            </a:xfrm>
            <a:prstGeom prst="roundRect">
              <a:avLst>
                <a:gd name="adj" fmla="val 40028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600"/>
              </a:pPr>
              <a:endParaRPr sz="1400"/>
            </a:p>
          </p:txBody>
        </p:sp>
        <p:sp>
          <p:nvSpPr>
            <p:cNvPr id="91" name="Shape 201"/>
            <p:cNvSpPr/>
            <p:nvPr/>
          </p:nvSpPr>
          <p:spPr>
            <a:xfrm>
              <a:off x="59923" y="1054823"/>
              <a:ext cx="355545" cy="569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7662" y="21600"/>
                  </a:lnTo>
                  <a:lnTo>
                    <a:pt x="401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600"/>
              </a:pPr>
              <a:endParaRPr sz="1400"/>
            </a:p>
          </p:txBody>
        </p:sp>
        <p:sp>
          <p:nvSpPr>
            <p:cNvPr id="92" name="Shape 202"/>
            <p:cNvSpPr/>
            <p:nvPr/>
          </p:nvSpPr>
          <p:spPr>
            <a:xfrm>
              <a:off x="123929" y="1495974"/>
              <a:ext cx="227518" cy="231951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600"/>
              </a:pPr>
              <a:endParaRPr sz="1400"/>
            </a:p>
          </p:txBody>
        </p:sp>
      </p:grpSp>
      <p:sp>
        <p:nvSpPr>
          <p:cNvPr id="93" name="正方形/長方形 92"/>
          <p:cNvSpPr/>
          <p:nvPr/>
        </p:nvSpPr>
        <p:spPr>
          <a:xfrm>
            <a:off x="3092221" y="5164737"/>
            <a:ext cx="5661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Human</a:t>
            </a:r>
            <a:endParaRPr lang="ja-JP" altLang="en-US" sz="11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4" name="正方形/長方形 93"/>
          <p:cNvSpPr/>
          <p:nvPr/>
        </p:nvSpPr>
        <p:spPr>
          <a:xfrm>
            <a:off x="1807723" y="5164737"/>
            <a:ext cx="5004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Robot</a:t>
            </a:r>
            <a:endParaRPr lang="ja-JP" altLang="en-US" sz="11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5" name="環状矢印 94"/>
          <p:cNvSpPr/>
          <p:nvPr/>
        </p:nvSpPr>
        <p:spPr>
          <a:xfrm>
            <a:off x="2497400" y="5414688"/>
            <a:ext cx="401476" cy="40147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49024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2232562" y="5968374"/>
            <a:ext cx="9398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Technology</a:t>
            </a:r>
          </a:p>
        </p:txBody>
      </p:sp>
      <p:sp>
        <p:nvSpPr>
          <p:cNvPr id="100" name="正方形/長方形 99"/>
          <p:cNvSpPr/>
          <p:nvPr/>
        </p:nvSpPr>
        <p:spPr>
          <a:xfrm>
            <a:off x="288032" y="1370672"/>
            <a:ext cx="9345488" cy="2163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Past brain </a:t>
            </a:r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studies </a:t>
            </a:r>
            <a:r>
              <a:rPr lang="en-US" altLang="ja-JP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have found that human intelligence comprises elements of </a:t>
            </a:r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memory</a:t>
            </a:r>
            <a:r>
              <a:rPr lang="en-US" altLang="ja-JP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computation, inference, </a:t>
            </a:r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learning, etc. The </a:t>
            </a:r>
            <a:r>
              <a:rPr lang="en-US" altLang="ja-JP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challenge is to identify how these elements can be put together for </a:t>
            </a:r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realizing human </a:t>
            </a:r>
            <a:r>
              <a:rPr lang="en-US" altLang="ja-JP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intelligence. </a:t>
            </a:r>
            <a:endParaRPr lang="en-US" altLang="ja-JP" sz="2400" dirty="0" smtClean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marL="268288" indent="-268288" algn="just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The constructive approach will reconstruct robots and androids to model </a:t>
            </a:r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humans, </a:t>
            </a:r>
            <a:r>
              <a:rPr lang="en-US" altLang="ja-JP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and use such robots and androids to study human macro-level </a:t>
            </a:r>
            <a:r>
              <a:rPr lang="en-US" altLang="ja-JP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functions.</a:t>
            </a:r>
          </a:p>
        </p:txBody>
      </p:sp>
      <p:grpSp>
        <p:nvGrpSpPr>
          <p:cNvPr id="1261" name="グループ化 1260"/>
          <p:cNvGrpSpPr/>
          <p:nvPr/>
        </p:nvGrpSpPr>
        <p:grpSpPr>
          <a:xfrm>
            <a:off x="6281872" y="4974792"/>
            <a:ext cx="1911488" cy="1297350"/>
            <a:chOff x="6137856" y="4525618"/>
            <a:chExt cx="1911488" cy="1297350"/>
          </a:xfrm>
        </p:grpSpPr>
        <p:sp>
          <p:nvSpPr>
            <p:cNvPr id="1259" name="角丸四角形 1258"/>
            <p:cNvSpPr/>
            <p:nvPr/>
          </p:nvSpPr>
          <p:spPr>
            <a:xfrm>
              <a:off x="6137856" y="4525618"/>
              <a:ext cx="1911488" cy="1297350"/>
            </a:xfrm>
            <a:prstGeom prst="roundRect">
              <a:avLst>
                <a:gd name="adj" fmla="val 8327"/>
              </a:avLst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7" name="図 46"/>
            <p:cNvPicPr>
              <a:picLocks noChangeAspect="1"/>
            </p:cNvPicPr>
            <p:nvPr/>
          </p:nvPicPr>
          <p:blipFill rotWithShape="1">
            <a:blip r:embed="rId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304" r="53795" b="35742"/>
            <a:stretch/>
          </p:blipFill>
          <p:spPr>
            <a:xfrm>
              <a:off x="6172427" y="4653136"/>
              <a:ext cx="953967" cy="106143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12700"/>
            </a:effectLst>
          </p:spPr>
        </p:pic>
        <p:pic>
          <p:nvPicPr>
            <p:cNvPr id="1260" name="図 1259"/>
            <p:cNvPicPr>
              <a:picLocks noChangeAspect="1"/>
            </p:cNvPicPr>
            <p:nvPr/>
          </p:nvPicPr>
          <p:blipFill rotWithShape="1">
            <a:blip r:embed="rId5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7120569" y="4550431"/>
              <a:ext cx="889232" cy="1218829"/>
            </a:xfrm>
            <a:prstGeom prst="roundRect">
              <a:avLst>
                <a:gd name="adj" fmla="val 861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31750"/>
            </a:effectLst>
          </p:spPr>
        </p:pic>
        <p:grpSp>
          <p:nvGrpSpPr>
            <p:cNvPr id="1258" name="グループ化 1257"/>
            <p:cNvGrpSpPr/>
            <p:nvPr/>
          </p:nvGrpSpPr>
          <p:grpSpPr>
            <a:xfrm>
              <a:off x="6152050" y="4725173"/>
              <a:ext cx="1892429" cy="1081902"/>
              <a:chOff x="3904049" y="4752930"/>
              <a:chExt cx="1892429" cy="1081902"/>
            </a:xfrm>
          </p:grpSpPr>
          <p:grpSp>
            <p:nvGrpSpPr>
              <p:cNvPr id="1243" name="Group 203"/>
              <p:cNvGrpSpPr/>
              <p:nvPr/>
            </p:nvGrpSpPr>
            <p:grpSpPr>
              <a:xfrm>
                <a:off x="4414810" y="4770349"/>
                <a:ext cx="228987" cy="832335"/>
                <a:chOff x="0" y="0"/>
                <a:chExt cx="475375" cy="1727924"/>
              </a:xfrm>
            </p:grpSpPr>
            <p:sp>
              <p:nvSpPr>
                <p:cNvPr id="1244" name="Shape 199"/>
                <p:cNvSpPr/>
                <p:nvPr/>
              </p:nvSpPr>
              <p:spPr>
                <a:xfrm>
                  <a:off x="69065" y="0"/>
                  <a:ext cx="337246" cy="32194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600"/>
                  </a:pPr>
                  <a:endParaRPr sz="1400"/>
                </a:p>
              </p:txBody>
            </p:sp>
            <p:sp>
              <p:nvSpPr>
                <p:cNvPr id="1245" name="Shape 200"/>
                <p:cNvSpPr/>
                <p:nvPr/>
              </p:nvSpPr>
              <p:spPr>
                <a:xfrm>
                  <a:off x="0" y="378268"/>
                  <a:ext cx="475376" cy="772390"/>
                </a:xfrm>
                <a:prstGeom prst="roundRect">
                  <a:avLst>
                    <a:gd name="adj" fmla="val 40028"/>
                  </a:avLst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600"/>
                  </a:pPr>
                  <a:endParaRPr sz="1400"/>
                </a:p>
              </p:txBody>
            </p:sp>
            <p:sp>
              <p:nvSpPr>
                <p:cNvPr id="1246" name="Shape 201"/>
                <p:cNvSpPr/>
                <p:nvPr/>
              </p:nvSpPr>
              <p:spPr>
                <a:xfrm>
                  <a:off x="59923" y="1054823"/>
                  <a:ext cx="355545" cy="569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17662" y="21600"/>
                      </a:lnTo>
                      <a:lnTo>
                        <a:pt x="4012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600"/>
                  </a:pPr>
                  <a:endParaRPr sz="1400"/>
                </a:p>
              </p:txBody>
            </p:sp>
            <p:sp>
              <p:nvSpPr>
                <p:cNvPr id="1247" name="Shape 202"/>
                <p:cNvSpPr/>
                <p:nvPr/>
              </p:nvSpPr>
              <p:spPr>
                <a:xfrm>
                  <a:off x="123929" y="1495974"/>
                  <a:ext cx="227518" cy="231951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600"/>
                  </a:pPr>
                  <a:endParaRPr sz="1400"/>
                </a:p>
              </p:txBody>
            </p:sp>
          </p:grpSp>
          <p:grpSp>
            <p:nvGrpSpPr>
              <p:cNvPr id="1248" name="Group 203"/>
              <p:cNvGrpSpPr/>
              <p:nvPr/>
            </p:nvGrpSpPr>
            <p:grpSpPr>
              <a:xfrm>
                <a:off x="5081001" y="4770350"/>
                <a:ext cx="228987" cy="832335"/>
                <a:chOff x="0" y="0"/>
                <a:chExt cx="475375" cy="1727924"/>
              </a:xfrm>
            </p:grpSpPr>
            <p:sp>
              <p:nvSpPr>
                <p:cNvPr id="1249" name="Shape 199"/>
                <p:cNvSpPr/>
                <p:nvPr/>
              </p:nvSpPr>
              <p:spPr>
                <a:xfrm>
                  <a:off x="69065" y="0"/>
                  <a:ext cx="337246" cy="32194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600"/>
                  </a:pPr>
                  <a:endParaRPr sz="1400"/>
                </a:p>
              </p:txBody>
            </p:sp>
            <p:sp>
              <p:nvSpPr>
                <p:cNvPr id="1250" name="Shape 200"/>
                <p:cNvSpPr/>
                <p:nvPr/>
              </p:nvSpPr>
              <p:spPr>
                <a:xfrm>
                  <a:off x="0" y="378268"/>
                  <a:ext cx="475376" cy="772390"/>
                </a:xfrm>
                <a:prstGeom prst="roundRect">
                  <a:avLst>
                    <a:gd name="adj" fmla="val 40028"/>
                  </a:avLst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600"/>
                  </a:pPr>
                  <a:endParaRPr sz="1400"/>
                </a:p>
              </p:txBody>
            </p:sp>
            <p:sp>
              <p:nvSpPr>
                <p:cNvPr id="1251" name="Shape 201"/>
                <p:cNvSpPr/>
                <p:nvPr/>
              </p:nvSpPr>
              <p:spPr>
                <a:xfrm>
                  <a:off x="59923" y="1054823"/>
                  <a:ext cx="355545" cy="569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17662" y="21600"/>
                      </a:lnTo>
                      <a:lnTo>
                        <a:pt x="4012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600"/>
                  </a:pPr>
                  <a:endParaRPr sz="1400"/>
                </a:p>
              </p:txBody>
            </p:sp>
            <p:sp>
              <p:nvSpPr>
                <p:cNvPr id="1252" name="Shape 202"/>
                <p:cNvSpPr/>
                <p:nvPr/>
              </p:nvSpPr>
              <p:spPr>
                <a:xfrm>
                  <a:off x="123929" y="1495974"/>
                  <a:ext cx="227518" cy="231951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600"/>
                  </a:pPr>
                  <a:endParaRPr sz="1400"/>
                </a:p>
              </p:txBody>
            </p:sp>
          </p:grpSp>
          <p:sp>
            <p:nvSpPr>
              <p:cNvPr id="1253" name="正方形/長方形 1252"/>
              <p:cNvSpPr/>
              <p:nvPr/>
            </p:nvSpPr>
            <p:spPr>
              <a:xfrm>
                <a:off x="3904049" y="4752930"/>
                <a:ext cx="599844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100" dirty="0" smtClean="0">
                    <a:solidFill>
                      <a:schemeClr val="bg1"/>
                    </a:solidFill>
                    <a:latin typeface="Franklin Gothic Demi Cond" panose="020B0706030402020204" pitchFamily="34" charset="0"/>
                  </a:rPr>
                  <a:t>Android</a:t>
                </a:r>
                <a:endParaRPr lang="ja-JP" altLang="en-US" sz="1100" dirty="0">
                  <a:solidFill>
                    <a:schemeClr val="bg1"/>
                  </a:solidFill>
                  <a:latin typeface="Franklin Gothic Demi Cond" panose="020B0706030402020204" pitchFamily="34" charset="0"/>
                </a:endParaRPr>
              </a:p>
            </p:txBody>
          </p:sp>
          <p:sp>
            <p:nvSpPr>
              <p:cNvPr id="1254" name="環状矢印 1253"/>
              <p:cNvSpPr/>
              <p:nvPr/>
            </p:nvSpPr>
            <p:spPr>
              <a:xfrm>
                <a:off x="4661106" y="4979974"/>
                <a:ext cx="401476" cy="401476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149024"/>
                  <a:gd name="adj5" fmla="val 125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255" name="正方形/長方形 1254"/>
              <p:cNvSpPr/>
              <p:nvPr/>
            </p:nvSpPr>
            <p:spPr>
              <a:xfrm>
                <a:off x="4535011" y="5527055"/>
                <a:ext cx="73129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 smtClean="0">
                    <a:solidFill>
                      <a:schemeClr val="bg1"/>
                    </a:solidFill>
                    <a:latin typeface="Franklin Gothic Demi Cond" panose="020B0706030402020204" pitchFamily="34" charset="0"/>
                  </a:rPr>
                  <a:t>Science</a:t>
                </a:r>
              </a:p>
            </p:txBody>
          </p:sp>
          <p:sp>
            <p:nvSpPr>
              <p:cNvPr id="1256" name="正方形/長方形 1255"/>
              <p:cNvSpPr/>
              <p:nvPr/>
            </p:nvSpPr>
            <p:spPr>
              <a:xfrm>
                <a:off x="5230297" y="4752930"/>
                <a:ext cx="56618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100" dirty="0" smtClean="0">
                    <a:solidFill>
                      <a:schemeClr val="bg1"/>
                    </a:solidFill>
                    <a:latin typeface="Franklin Gothic Demi Cond" panose="020B0706030402020204" pitchFamily="34" charset="0"/>
                  </a:rPr>
                  <a:t>Human</a:t>
                </a:r>
                <a:endParaRPr lang="ja-JP" altLang="en-US" sz="1100" dirty="0">
                  <a:solidFill>
                    <a:schemeClr val="bg1"/>
                  </a:solidFill>
                  <a:latin typeface="Franklin Gothic Demi Cond" panose="020B0706030402020204" pitchFamily="34" charset="0"/>
                </a:endParaRPr>
              </a:p>
            </p:txBody>
          </p:sp>
        </p:grp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3F4B6-7EEC-4F29-8B7B-82459F171F1E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92425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656692"/>
            <a:ext cx="9905999" cy="9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Progress of Robot Technology and Human Science</a:t>
            </a:r>
          </a:p>
          <a:p>
            <a:pPr algn="ctr">
              <a:lnSpc>
                <a:spcPct val="90000"/>
              </a:lnSpc>
            </a:pP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“Cognitive Science with Robots”</a:t>
            </a:r>
          </a:p>
        </p:txBody>
      </p:sp>
      <p:sp>
        <p:nvSpPr>
          <p:cNvPr id="2" name="楕円 1"/>
          <p:cNvSpPr/>
          <p:nvPr/>
        </p:nvSpPr>
        <p:spPr>
          <a:xfrm>
            <a:off x="4880309" y="2694734"/>
            <a:ext cx="4538859" cy="4538859"/>
          </a:xfrm>
          <a:prstGeom prst="ellipse">
            <a:avLst/>
          </a:prstGeom>
          <a:solidFill>
            <a:srgbClr val="CCCCFF">
              <a:alpha val="60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2" name="下矢印 11"/>
          <p:cNvSpPr/>
          <p:nvPr/>
        </p:nvSpPr>
        <p:spPr>
          <a:xfrm rot="16200000">
            <a:off x="4638031" y="815976"/>
            <a:ext cx="661044" cy="8813469"/>
          </a:xfrm>
          <a:prstGeom prst="downArrow">
            <a:avLst>
              <a:gd name="adj1" fmla="val 50000"/>
              <a:gd name="adj2" fmla="val 62653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/>
              </a:gs>
            </a:gsLst>
          </a:gra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3" name="角丸四角形 12"/>
          <p:cNvSpPr/>
          <p:nvPr/>
        </p:nvSpPr>
        <p:spPr>
          <a:xfrm>
            <a:off x="668524" y="4234457"/>
            <a:ext cx="3177841" cy="38185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Mechanics</a:t>
            </a:r>
          </a:p>
        </p:txBody>
      </p:sp>
      <p:sp>
        <p:nvSpPr>
          <p:cNvPr id="14" name="角丸四角形 13"/>
          <p:cNvSpPr/>
          <p:nvPr/>
        </p:nvSpPr>
        <p:spPr>
          <a:xfrm>
            <a:off x="1150015" y="3738668"/>
            <a:ext cx="3274139" cy="38185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Manipulator</a:t>
            </a:r>
            <a:endParaRPr lang="en-US" altLang="ja-JP" sz="2000" dirty="0">
              <a:solidFill>
                <a:schemeClr val="tx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1599405" y="3263599"/>
            <a:ext cx="3306238" cy="38185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Sensor</a:t>
            </a:r>
          </a:p>
        </p:txBody>
      </p:sp>
      <p:sp>
        <p:nvSpPr>
          <p:cNvPr id="17" name="角丸四角形 16"/>
          <p:cNvSpPr/>
          <p:nvPr/>
        </p:nvSpPr>
        <p:spPr>
          <a:xfrm>
            <a:off x="2851282" y="2788532"/>
            <a:ext cx="2832314" cy="38185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Image understanding</a:t>
            </a:r>
          </a:p>
        </p:txBody>
      </p:sp>
      <p:sp>
        <p:nvSpPr>
          <p:cNvPr id="18" name="角丸四角形 17"/>
          <p:cNvSpPr/>
          <p:nvPr/>
        </p:nvSpPr>
        <p:spPr>
          <a:xfrm>
            <a:off x="3285070" y="2312876"/>
            <a:ext cx="2744052" cy="38185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Voice recognition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6504907" y="2599143"/>
            <a:ext cx="2870381" cy="381858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Consciousness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6761703" y="2114603"/>
            <a:ext cx="2613585" cy="381858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Social relationship</a:t>
            </a:r>
          </a:p>
        </p:txBody>
      </p:sp>
      <p:sp>
        <p:nvSpPr>
          <p:cNvPr id="21" name="角丸四角形 20"/>
          <p:cNvSpPr/>
          <p:nvPr/>
        </p:nvSpPr>
        <p:spPr>
          <a:xfrm>
            <a:off x="4624575" y="4032207"/>
            <a:ext cx="3486117" cy="381858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Embodiment</a:t>
            </a:r>
            <a:endParaRPr lang="en-US" altLang="ja-JP" sz="2000" dirty="0">
              <a:solidFill>
                <a:schemeClr val="tx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4282481" y="4504109"/>
            <a:ext cx="5092807" cy="381858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Intelligence</a:t>
            </a:r>
          </a:p>
        </p:txBody>
      </p:sp>
      <p:sp>
        <p:nvSpPr>
          <p:cNvPr id="23" name="角丸四角形 22"/>
          <p:cNvSpPr/>
          <p:nvPr/>
        </p:nvSpPr>
        <p:spPr>
          <a:xfrm>
            <a:off x="5754717" y="3069141"/>
            <a:ext cx="3042780" cy="381858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Intention/Desire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6213140" y="5388450"/>
            <a:ext cx="2056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20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Meta-level </a:t>
            </a:r>
          </a:p>
          <a:p>
            <a:pPr algn="ctr">
              <a:lnSpc>
                <a:spcPct val="90000"/>
              </a:lnSpc>
            </a:pPr>
            <a:r>
              <a:rPr lang="en-US" altLang="ja-JP" sz="20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Cognitive functions</a:t>
            </a:r>
            <a:endParaRPr lang="en-US" altLang="ja-JP" sz="2000" dirty="0">
              <a:solidFill>
                <a:schemeClr val="bg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1249465" y="5388449"/>
            <a:ext cx="2458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20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Fundamental functions</a:t>
            </a:r>
          </a:p>
          <a:p>
            <a:pPr algn="ctr">
              <a:lnSpc>
                <a:spcPct val="90000"/>
              </a:lnSpc>
            </a:pPr>
            <a:r>
              <a:rPr lang="en-US" altLang="ja-JP" sz="20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of robots</a:t>
            </a:r>
          </a:p>
        </p:txBody>
      </p:sp>
      <p:sp>
        <p:nvSpPr>
          <p:cNvPr id="28" name="角丸四角形 27"/>
          <p:cNvSpPr/>
          <p:nvPr/>
        </p:nvSpPr>
        <p:spPr>
          <a:xfrm>
            <a:off x="5026217" y="3534406"/>
            <a:ext cx="3969746" cy="381858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kern="100" dirty="0" smtClean="0">
                <a:solidFill>
                  <a:schemeClr val="tx1"/>
                </a:solidFill>
                <a:latin typeface="Franklin Gothic Demi Cond" panose="020B0706030402020204" pitchFamily="34" charset="0"/>
              </a:rPr>
              <a:t>Multi-modal Integration</a:t>
            </a:r>
            <a:endParaRPr lang="ja-JP" altLang="ja-JP" sz="1800" kern="100" dirty="0">
              <a:solidFill>
                <a:schemeClr val="tx1"/>
              </a:solidFill>
              <a:latin typeface="Franklin Gothic Demi Cond" panose="020B0706030402020204" pitchFamily="34" charset="0"/>
              <a:ea typeface="ＭＳ ゴシック" panose="020B0609070205080204" pitchFamily="49" charset="-128"/>
              <a:cs typeface="ＭＳ ゴシック" panose="020B0609070205080204" pitchFamily="49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3F4B6-7EEC-4F29-8B7B-82459F171F1E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267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651790" y="1241897"/>
            <a:ext cx="8799687" cy="3945740"/>
            <a:chOff x="651790" y="1241897"/>
            <a:chExt cx="8799687" cy="3945740"/>
          </a:xfrm>
        </p:grpSpPr>
        <p:pic>
          <p:nvPicPr>
            <p:cNvPr id="53" name="図 52"/>
            <p:cNvPicPr>
              <a:picLocks noChangeAspect="1"/>
            </p:cNvPicPr>
            <p:nvPr/>
          </p:nvPicPr>
          <p:blipFill rotWithShape="1">
            <a:blip r:embed="rId3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5637076" y="2744317"/>
              <a:ext cx="3814401" cy="2443320"/>
            </a:xfrm>
            <a:prstGeom prst="roundRect">
              <a:avLst>
                <a:gd name="adj" fmla="val 11116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31750"/>
            </a:effectLst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 rotWithShape="1">
            <a:blip r:embed="rId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2948" y="1250556"/>
              <a:ext cx="1990646" cy="16022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2700">
              <a:solidFill>
                <a:schemeClr val="tx1"/>
              </a:solidFill>
            </a:ln>
            <a:effectLst/>
          </p:spPr>
        </p:pic>
        <p:pic>
          <p:nvPicPr>
            <p:cNvPr id="46" name="図 45"/>
            <p:cNvPicPr>
              <a:picLocks noChangeAspect="1"/>
            </p:cNvPicPr>
            <p:nvPr/>
          </p:nvPicPr>
          <p:blipFill rotWithShape="1">
            <a:blip r:embed="rId5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755" y="1241897"/>
              <a:ext cx="2096246" cy="1575035"/>
            </a:xfrm>
            <a:prstGeom prst="roundRect">
              <a:avLst>
                <a:gd name="adj" fmla="val 8946"/>
              </a:avLst>
            </a:prstGeom>
            <a:solidFill>
              <a:srgbClr val="FFFFFF">
                <a:shade val="85000"/>
              </a:srgbClr>
            </a:solidFill>
            <a:ln w="12700">
              <a:solidFill>
                <a:schemeClr val="tx1"/>
              </a:solidFill>
            </a:ln>
            <a:effectLst/>
          </p:spPr>
        </p:pic>
        <p:pic>
          <p:nvPicPr>
            <p:cNvPr id="48" name="図 47"/>
            <p:cNvPicPr>
              <a:picLocks noChangeAspect="1"/>
            </p:cNvPicPr>
            <p:nvPr/>
          </p:nvPicPr>
          <p:blipFill rotWithShape="1"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3898" y="2920910"/>
              <a:ext cx="2335126" cy="16345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2700">
              <a:solidFill>
                <a:schemeClr val="tx1"/>
              </a:solidFill>
            </a:ln>
            <a:effectLst/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 rotWithShape="1">
            <a:blip r:embed="rId7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790" y="2903207"/>
              <a:ext cx="2103880" cy="15973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2700">
              <a:solidFill>
                <a:schemeClr val="tx1"/>
              </a:solidFill>
            </a:ln>
            <a:effectLst/>
          </p:spPr>
        </p:pic>
      </p:grpSp>
      <p:sp>
        <p:nvSpPr>
          <p:cNvPr id="4" name="正方形/長方形 3"/>
          <p:cNvSpPr/>
          <p:nvPr/>
        </p:nvSpPr>
        <p:spPr>
          <a:xfrm>
            <a:off x="452500" y="1088740"/>
            <a:ext cx="4954278" cy="4088398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5368195" y="2483629"/>
            <a:ext cx="4160496" cy="280261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-20452" y="404664"/>
            <a:ext cx="9906000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Robot Development</a:t>
            </a:r>
          </a:p>
        </p:txBody>
      </p:sp>
      <p:sp>
        <p:nvSpPr>
          <p:cNvPr id="15" name="角丸四角形 14"/>
          <p:cNvSpPr/>
          <p:nvPr/>
        </p:nvSpPr>
        <p:spPr>
          <a:xfrm>
            <a:off x="579038" y="4463238"/>
            <a:ext cx="4205973" cy="33248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>
            <a:glow rad="76200">
              <a:schemeClr val="tx1"/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18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Language teacher robots</a:t>
            </a:r>
          </a:p>
        </p:txBody>
      </p:sp>
      <p:sp>
        <p:nvSpPr>
          <p:cNvPr id="35" name="下矢印 34"/>
          <p:cNvSpPr/>
          <p:nvPr/>
        </p:nvSpPr>
        <p:spPr>
          <a:xfrm rot="16200000">
            <a:off x="4680240" y="1608067"/>
            <a:ext cx="661044" cy="8813469"/>
          </a:xfrm>
          <a:prstGeom prst="downArrow">
            <a:avLst>
              <a:gd name="adj1" fmla="val 50000"/>
              <a:gd name="adj2" fmla="val 62653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/>
              </a:gs>
            </a:gsLst>
          </a:gra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9" name="角丸四角形 28"/>
          <p:cNvSpPr/>
          <p:nvPr/>
        </p:nvSpPr>
        <p:spPr>
          <a:xfrm>
            <a:off x="579038" y="4844653"/>
            <a:ext cx="4210715" cy="33248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>
            <a:glow rad="76200">
              <a:schemeClr val="tx1"/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1800" dirty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Oder-taking robots at restaurants</a:t>
            </a:r>
          </a:p>
        </p:txBody>
      </p:sp>
      <p:sp>
        <p:nvSpPr>
          <p:cNvPr id="33" name="角丸四角形 32"/>
          <p:cNvSpPr/>
          <p:nvPr/>
        </p:nvSpPr>
        <p:spPr>
          <a:xfrm>
            <a:off x="3746425" y="2812268"/>
            <a:ext cx="3160865" cy="33248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>
            <a:glow rad="76200">
              <a:schemeClr val="tx1"/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18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Interpreter/Guide robots</a:t>
            </a:r>
          </a:p>
        </p:txBody>
      </p:sp>
      <p:sp>
        <p:nvSpPr>
          <p:cNvPr id="34" name="角丸四角形 33"/>
          <p:cNvSpPr/>
          <p:nvPr/>
        </p:nvSpPr>
        <p:spPr>
          <a:xfrm>
            <a:off x="5406778" y="2411832"/>
            <a:ext cx="3033647" cy="33248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>
            <a:glow rad="76200">
              <a:schemeClr val="tx1"/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18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Conversation training robots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579038" y="5301208"/>
            <a:ext cx="3098887" cy="33248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18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Intelligent sensor network</a:t>
            </a:r>
          </a:p>
        </p:txBody>
      </p:sp>
      <p:sp>
        <p:nvSpPr>
          <p:cNvPr id="27" name="角丸四角形 26"/>
          <p:cNvSpPr/>
          <p:nvPr/>
        </p:nvSpPr>
        <p:spPr>
          <a:xfrm>
            <a:off x="3677924" y="5311534"/>
            <a:ext cx="5850767" cy="33248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18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Self-organizing sensor network</a:t>
            </a:r>
          </a:p>
        </p:txBody>
      </p:sp>
      <p:sp>
        <p:nvSpPr>
          <p:cNvPr id="30" name="角丸四角形 29"/>
          <p:cNvSpPr/>
          <p:nvPr/>
        </p:nvSpPr>
        <p:spPr>
          <a:xfrm>
            <a:off x="2242652" y="4065513"/>
            <a:ext cx="6197773" cy="33248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>
            <a:glow rad="76200">
              <a:schemeClr val="tx1"/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18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Conversational robots for elderly and children</a:t>
            </a:r>
          </a:p>
        </p:txBody>
      </p:sp>
      <p:sp>
        <p:nvSpPr>
          <p:cNvPr id="31" name="角丸四角形 30"/>
          <p:cNvSpPr/>
          <p:nvPr/>
        </p:nvSpPr>
        <p:spPr>
          <a:xfrm>
            <a:off x="3746426" y="3205845"/>
            <a:ext cx="3160865" cy="33248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>
            <a:glow rad="76200">
              <a:schemeClr val="tx1"/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18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Receptionist/Concierge robots</a:t>
            </a:r>
          </a:p>
        </p:txBody>
      </p:sp>
      <p:sp>
        <p:nvSpPr>
          <p:cNvPr id="32" name="角丸四角形 31"/>
          <p:cNvSpPr/>
          <p:nvPr/>
        </p:nvSpPr>
        <p:spPr>
          <a:xfrm>
            <a:off x="3746426" y="3594852"/>
            <a:ext cx="2541089" cy="33248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>
            <a:glow rad="76200">
              <a:schemeClr val="tx1"/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18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Shop keeper robots</a:t>
            </a:r>
          </a:p>
        </p:txBody>
      </p:sp>
      <p:sp>
        <p:nvSpPr>
          <p:cNvPr id="36" name="角丸四角形 35"/>
          <p:cNvSpPr/>
          <p:nvPr/>
        </p:nvSpPr>
        <p:spPr>
          <a:xfrm>
            <a:off x="5406778" y="2016749"/>
            <a:ext cx="3653424" cy="33248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>
            <a:glow rad="76200">
              <a:schemeClr val="tx1"/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18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Counseling robots</a:t>
            </a: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" r="11788"/>
          <a:stretch/>
        </p:blipFill>
        <p:spPr>
          <a:xfrm>
            <a:off x="7441921" y="532067"/>
            <a:ext cx="1395632" cy="1399150"/>
          </a:xfrm>
          <a:prstGeom prst="roundRect">
            <a:avLst>
              <a:gd name="adj" fmla="val 17001"/>
            </a:avLst>
          </a:prstGeom>
          <a:solidFill>
            <a:srgbClr val="FFFFFF">
              <a:shade val="85000"/>
            </a:srgbClr>
          </a:solidFill>
          <a:ln w="76200">
            <a:noFill/>
          </a:ln>
          <a:effectLst/>
        </p:spPr>
      </p:pic>
      <p:sp>
        <p:nvSpPr>
          <p:cNvPr id="37" name="角丸四角形 36"/>
          <p:cNvSpPr/>
          <p:nvPr/>
        </p:nvSpPr>
        <p:spPr>
          <a:xfrm>
            <a:off x="6744192" y="1612036"/>
            <a:ext cx="2784500" cy="33248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>
            <a:glow rad="76200">
              <a:schemeClr val="tx1"/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18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Companion robots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3F4B6-7EEC-4F29-8B7B-82459F171F1E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923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3F4B6-7EEC-4F29-8B7B-82459F171F1E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400045"/>
            <a:ext cx="9649072" cy="61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角丸四角形 63"/>
          <p:cNvSpPr/>
          <p:nvPr/>
        </p:nvSpPr>
        <p:spPr>
          <a:xfrm>
            <a:off x="6577193" y="779221"/>
            <a:ext cx="2768295" cy="1644845"/>
          </a:xfrm>
          <a:prstGeom prst="roundRect">
            <a:avLst>
              <a:gd name="adj" fmla="val 12058"/>
            </a:avLst>
          </a:prstGeom>
          <a:solidFill>
            <a:srgbClr val="CCCCFF"/>
          </a:solidFill>
          <a:ln w="38100"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72000" tIns="0" rIns="0" bIns="0" rtlCol="0" anchor="t" anchorCtr="1"/>
          <a:lstStyle/>
          <a:p>
            <a:endParaRPr lang="en-US" altLang="ja-JP" sz="2000" dirty="0" smtClean="0">
              <a:solidFill>
                <a:srgbClr val="E46C0A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8" name="角丸四角形 27"/>
          <p:cNvSpPr/>
          <p:nvPr/>
        </p:nvSpPr>
        <p:spPr>
          <a:xfrm rot="5400000">
            <a:off x="-341724" y="3463351"/>
            <a:ext cx="4360337" cy="335456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Embodiment</a:t>
            </a:r>
            <a:endParaRPr lang="en-US" altLang="ja-JP" sz="2000" dirty="0">
              <a:latin typeface="Franklin Gothic Demi Cond" panose="020B0706030402020204" pitchFamily="34" charset="0"/>
              <a:ea typeface="HGPｺﾞｼｯｸE" panose="020B09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9" name="角丸四角形 38"/>
          <p:cNvSpPr/>
          <p:nvPr/>
        </p:nvSpPr>
        <p:spPr>
          <a:xfrm rot="5400000">
            <a:off x="-753768" y="3463352"/>
            <a:ext cx="4360336" cy="335456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Intelligence</a:t>
            </a:r>
          </a:p>
        </p:txBody>
      </p:sp>
      <p:sp>
        <p:nvSpPr>
          <p:cNvPr id="40" name="角丸四角形 39"/>
          <p:cNvSpPr/>
          <p:nvPr/>
        </p:nvSpPr>
        <p:spPr>
          <a:xfrm rot="5400000">
            <a:off x="1634896" y="3074190"/>
            <a:ext cx="3582016" cy="335456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ja-JP" sz="20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Intention/Desire</a:t>
            </a:r>
          </a:p>
        </p:txBody>
      </p:sp>
      <p:sp>
        <p:nvSpPr>
          <p:cNvPr id="41" name="角丸四角形 40"/>
          <p:cNvSpPr/>
          <p:nvPr/>
        </p:nvSpPr>
        <p:spPr>
          <a:xfrm rot="5400000">
            <a:off x="70321" y="3463352"/>
            <a:ext cx="4360339" cy="335456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altLang="ja-JP" sz="2000" kern="100" dirty="0" smtClean="0">
                <a:solidFill>
                  <a:srgbClr val="000000"/>
                </a:solidFill>
                <a:latin typeface="Franklin Gothic Demi Cond" panose="020B0706030402020204" pitchFamily="34" charset="0"/>
                <a:ea typeface="ＭＳ Ｐゴシック" panose="020B0600070205080204" pitchFamily="50" charset="-128"/>
              </a:rPr>
              <a:t>Multi-modal Integration         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26" name="角丸四角形 25"/>
          <p:cNvSpPr/>
          <p:nvPr/>
        </p:nvSpPr>
        <p:spPr>
          <a:xfrm rot="5400000">
            <a:off x="3114065" y="2806088"/>
            <a:ext cx="3045812" cy="335456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r>
              <a:rPr lang="en-US" altLang="ja-JP" sz="20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      Consciousness</a:t>
            </a:r>
          </a:p>
        </p:txBody>
      </p:sp>
      <p:sp>
        <p:nvSpPr>
          <p:cNvPr id="27" name="角丸四角形 26"/>
          <p:cNvSpPr/>
          <p:nvPr/>
        </p:nvSpPr>
        <p:spPr>
          <a:xfrm rot="5400000">
            <a:off x="3518282" y="2806088"/>
            <a:ext cx="3045809" cy="335456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r>
              <a:rPr lang="en-US" altLang="ja-JP" sz="20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  Social Relationship</a:t>
            </a:r>
          </a:p>
        </p:txBody>
      </p:sp>
      <p:sp>
        <p:nvSpPr>
          <p:cNvPr id="38" name="角丸四角形 37"/>
          <p:cNvSpPr/>
          <p:nvPr/>
        </p:nvSpPr>
        <p:spPr>
          <a:xfrm>
            <a:off x="465572" y="5090875"/>
            <a:ext cx="4204630" cy="330550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20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Language teacher robots</a:t>
            </a:r>
          </a:p>
        </p:txBody>
      </p:sp>
      <p:sp>
        <p:nvSpPr>
          <p:cNvPr id="44" name="角丸四角形 43"/>
          <p:cNvSpPr/>
          <p:nvPr/>
        </p:nvSpPr>
        <p:spPr>
          <a:xfrm>
            <a:off x="2142640" y="4623466"/>
            <a:ext cx="6161702" cy="330550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20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Conversational robots for the elderly and children          </a:t>
            </a:r>
          </a:p>
        </p:txBody>
      </p:sp>
      <p:sp>
        <p:nvSpPr>
          <p:cNvPr id="45" name="角丸四角形 44"/>
          <p:cNvSpPr/>
          <p:nvPr/>
        </p:nvSpPr>
        <p:spPr>
          <a:xfrm>
            <a:off x="3637662" y="3768802"/>
            <a:ext cx="3259555" cy="342866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20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Receptionist/Concierge robots</a:t>
            </a:r>
          </a:p>
        </p:txBody>
      </p:sp>
      <p:sp>
        <p:nvSpPr>
          <p:cNvPr id="46" name="角丸四角形 45"/>
          <p:cNvSpPr/>
          <p:nvPr/>
        </p:nvSpPr>
        <p:spPr>
          <a:xfrm>
            <a:off x="3637662" y="4155544"/>
            <a:ext cx="2526300" cy="330550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20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Shop keeper robots</a:t>
            </a:r>
          </a:p>
        </p:txBody>
      </p:sp>
      <p:sp>
        <p:nvSpPr>
          <p:cNvPr id="47" name="角丸四角形 46"/>
          <p:cNvSpPr/>
          <p:nvPr/>
        </p:nvSpPr>
        <p:spPr>
          <a:xfrm>
            <a:off x="3637661" y="3377515"/>
            <a:ext cx="3259555" cy="342866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20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Interpreter/Guide robots</a:t>
            </a:r>
          </a:p>
        </p:txBody>
      </p:sp>
      <p:sp>
        <p:nvSpPr>
          <p:cNvPr id="48" name="角丸四角形 47"/>
          <p:cNvSpPr/>
          <p:nvPr/>
        </p:nvSpPr>
        <p:spPr>
          <a:xfrm>
            <a:off x="5288351" y="2908200"/>
            <a:ext cx="3015991" cy="330550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20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Conversation training robots</a:t>
            </a:r>
          </a:p>
        </p:txBody>
      </p:sp>
      <p:sp>
        <p:nvSpPr>
          <p:cNvPr id="50" name="角丸四角形 49"/>
          <p:cNvSpPr/>
          <p:nvPr/>
        </p:nvSpPr>
        <p:spPr>
          <a:xfrm>
            <a:off x="5288351" y="2515416"/>
            <a:ext cx="3632161" cy="330550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20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Counseling robots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911819" y="692696"/>
            <a:ext cx="1880941" cy="87561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/>
        </p:nvSpPr>
        <p:spPr>
          <a:xfrm rot="5400000">
            <a:off x="103744" y="3084200"/>
            <a:ext cx="1584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dirty="0" smtClean="0">
                <a:solidFill>
                  <a:srgbClr val="CCCCFF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Science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4690226" y="5026670"/>
            <a:ext cx="3815718" cy="875610"/>
            <a:chOff x="6791522" y="3329803"/>
            <a:chExt cx="4236233" cy="972108"/>
          </a:xfrm>
        </p:grpSpPr>
        <p:sp>
          <p:nvSpPr>
            <p:cNvPr id="57" name="角丸四角形 56"/>
            <p:cNvSpPr/>
            <p:nvPr/>
          </p:nvSpPr>
          <p:spPr>
            <a:xfrm>
              <a:off x="6889280" y="3329803"/>
              <a:ext cx="2592288" cy="9721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6791522" y="3481723"/>
              <a:ext cx="4236233" cy="649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32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ranklin Gothic Demi Cond" panose="020B07060304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Robot development</a:t>
              </a:r>
              <a:endParaRPr lang="en-US" altLang="ja-JP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4" name="正方形/長方形 3"/>
          <p:cNvSpPr/>
          <p:nvPr/>
        </p:nvSpPr>
        <p:spPr>
          <a:xfrm>
            <a:off x="5672388" y="5910028"/>
            <a:ext cx="824051" cy="4712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2027</a:t>
            </a:r>
            <a:endParaRPr lang="en-US" altLang="ja-JP" dirty="0">
              <a:solidFill>
                <a:schemeClr val="bg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3087413" y="5908537"/>
            <a:ext cx="830520" cy="4712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2022</a:t>
            </a:r>
            <a:endParaRPr lang="en-US" altLang="ja-JP" dirty="0">
              <a:solidFill>
                <a:schemeClr val="bg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45212" y="5906379"/>
            <a:ext cx="803663" cy="4712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2017</a:t>
            </a:r>
            <a:endParaRPr lang="en-US" altLang="ja-JP" dirty="0">
              <a:solidFill>
                <a:schemeClr val="bg1"/>
              </a:solidFill>
              <a:latin typeface="Franklin Gothic Demi Cond" panose="020B0706030402020204" pitchFamily="34" charset="0"/>
              <a:ea typeface="HGPｺﾞｼｯｸE" panose="020B09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58" name="下矢印 57"/>
          <p:cNvSpPr/>
          <p:nvPr/>
        </p:nvSpPr>
        <p:spPr>
          <a:xfrm rot="16200000">
            <a:off x="4537317" y="1744726"/>
            <a:ext cx="661044" cy="8813469"/>
          </a:xfrm>
          <a:prstGeom prst="downArrow">
            <a:avLst>
              <a:gd name="adj1" fmla="val 50000"/>
              <a:gd name="adj2" fmla="val 62653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tx1"/>
              </a:gs>
            </a:gsLst>
          </a:gra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43" name="角丸四角形 42"/>
          <p:cNvSpPr/>
          <p:nvPr/>
        </p:nvSpPr>
        <p:spPr>
          <a:xfrm>
            <a:off x="460858" y="5470070"/>
            <a:ext cx="4214060" cy="330550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20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Oder-taking robots at restaurants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7030093" y="775039"/>
            <a:ext cx="1745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Total Turing Test</a:t>
            </a: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" r="11788" b="14176"/>
          <a:stretch/>
        </p:blipFill>
        <p:spPr>
          <a:xfrm>
            <a:off x="7263524" y="1148075"/>
            <a:ext cx="1395632" cy="1200805"/>
          </a:xfrm>
          <a:prstGeom prst="roundRect">
            <a:avLst>
              <a:gd name="adj" fmla="val 17001"/>
            </a:avLst>
          </a:prstGeom>
          <a:solidFill>
            <a:srgbClr val="FFFFFF">
              <a:shade val="85000"/>
            </a:srgbClr>
          </a:solidFill>
          <a:ln w="76200">
            <a:noFill/>
          </a:ln>
          <a:effectLst/>
        </p:spPr>
      </p:pic>
      <p:sp>
        <p:nvSpPr>
          <p:cNvPr id="51" name="角丸四角形 50"/>
          <p:cNvSpPr/>
          <p:nvPr/>
        </p:nvSpPr>
        <p:spPr>
          <a:xfrm>
            <a:off x="6577193" y="2107975"/>
            <a:ext cx="2768295" cy="330550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3810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0" rIns="0" bIns="0" rtlCol="0" anchor="ctr"/>
          <a:lstStyle/>
          <a:p>
            <a:r>
              <a:rPr lang="en-US" altLang="ja-JP" sz="2000" dirty="0" smtClean="0">
                <a:latin typeface="Franklin Gothic Demi Cond" panose="020B07060304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Companion robots</a:t>
            </a: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0" y="139114"/>
            <a:ext cx="9906000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altLang="ja-JP" sz="3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HGPｺﾞｼｯｸE" panose="020B0900000000000000" pitchFamily="50" charset="-128"/>
              </a:rPr>
              <a:t>Science and Robot Development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3F4B6-7EEC-4F29-8B7B-82459F171F1E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1147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1">
      <a:majorFont>
        <a:latin typeface="Elephant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66965</TotalTime>
  <Words>915</Words>
  <Application>Microsoft Office PowerPoint</Application>
  <PresentationFormat>A4 210 x 297 mm</PresentationFormat>
  <Paragraphs>386</Paragraphs>
  <Slides>43</Slides>
  <Notes>43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57" baseType="lpstr">
      <vt:lpstr>HGPGothicE</vt:lpstr>
      <vt:lpstr>HGPGothicE</vt:lpstr>
      <vt:lpstr>ＭＳ Ｐゴシック</vt:lpstr>
      <vt:lpstr>ＭＳ Ｐ明朝</vt:lpstr>
      <vt:lpstr>ＭＳ ゴシック</vt:lpstr>
      <vt:lpstr>Arial</vt:lpstr>
      <vt:lpstr>Calibri</vt:lpstr>
      <vt:lpstr>Elephant</vt:lpstr>
      <vt:lpstr>Franklin Gothic Demi</vt:lpstr>
      <vt:lpstr>Franklin Gothic Demi Cond</vt:lpstr>
      <vt:lpstr>Tahoma</vt:lpstr>
      <vt:lpstr>Times New Roman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Total Turing Test (TTT) as a scientific and engineering goal</vt:lpstr>
      <vt:lpstr>Studies on Interactive Robots</vt:lpstr>
      <vt:lpstr>Studies on Interactive Humanoids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Kyoto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小型全方位視覚センサによる 街情報の獲得と利用</dc:title>
  <dc:creator>Hiroshi Ishiguro</dc:creator>
  <cp:lastModifiedBy>石黒 浩</cp:lastModifiedBy>
  <cp:revision>1080</cp:revision>
  <cp:lastPrinted>2019-03-08T19:27:57Z</cp:lastPrinted>
  <dcterms:created xsi:type="dcterms:W3CDTF">1999-07-07T11:30:05Z</dcterms:created>
  <dcterms:modified xsi:type="dcterms:W3CDTF">2019-03-08T20:15:33Z</dcterms:modified>
</cp:coreProperties>
</file>